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60" r:id="rId6"/>
    <p:sldId id="262" r:id="rId7"/>
    <p:sldId id="261" r:id="rId8"/>
    <p:sldId id="267" r:id="rId9"/>
    <p:sldId id="269" r:id="rId10"/>
    <p:sldId id="264" r:id="rId11"/>
    <p:sldId id="265" r:id="rId12"/>
    <p:sldId id="266"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535D7-2B69-4C83-BD93-EDD1D2946DD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39127D6-7CCA-4243-8C8A-CAD960EFAA74}">
      <dgm:prSet/>
      <dgm:spPr/>
      <dgm:t>
        <a:bodyPr/>
        <a:lstStyle/>
        <a:p>
          <a:pPr>
            <a:defRPr cap="all"/>
          </a:pPr>
          <a:r>
            <a:rPr lang="en-US"/>
            <a:t>Lack of Missional Focus</a:t>
          </a:r>
        </a:p>
      </dgm:t>
    </dgm:pt>
    <dgm:pt modelId="{3C521B1F-0C3D-4DE7-B267-D833D5772D85}" type="parTrans" cxnId="{66ACD8ED-4418-4FDB-B5AE-BC3D3F800175}">
      <dgm:prSet/>
      <dgm:spPr/>
      <dgm:t>
        <a:bodyPr/>
        <a:lstStyle/>
        <a:p>
          <a:endParaRPr lang="en-US"/>
        </a:p>
      </dgm:t>
    </dgm:pt>
    <dgm:pt modelId="{4F4AFC2F-1F34-45CF-98C6-26D304DEFF8D}" type="sibTrans" cxnId="{66ACD8ED-4418-4FDB-B5AE-BC3D3F800175}">
      <dgm:prSet/>
      <dgm:spPr/>
      <dgm:t>
        <a:bodyPr/>
        <a:lstStyle/>
        <a:p>
          <a:endParaRPr lang="en-US"/>
        </a:p>
      </dgm:t>
    </dgm:pt>
    <dgm:pt modelId="{37A07824-8154-4B38-B8B1-8FC6D7DD7B6B}">
      <dgm:prSet/>
      <dgm:spPr/>
      <dgm:t>
        <a:bodyPr/>
        <a:lstStyle/>
        <a:p>
          <a:pPr>
            <a:defRPr cap="all"/>
          </a:pPr>
          <a:r>
            <a:rPr lang="en-US"/>
            <a:t>Unbridled Conflict</a:t>
          </a:r>
        </a:p>
      </dgm:t>
    </dgm:pt>
    <dgm:pt modelId="{0ECABE80-6F21-4344-B4D0-5BA327BBA689}" type="parTrans" cxnId="{CE43CA22-302E-423F-A118-09209EDB6C16}">
      <dgm:prSet/>
      <dgm:spPr/>
      <dgm:t>
        <a:bodyPr/>
        <a:lstStyle/>
        <a:p>
          <a:endParaRPr lang="en-US"/>
        </a:p>
      </dgm:t>
    </dgm:pt>
    <dgm:pt modelId="{CDD3F397-0C4C-4830-80B8-D99DD8FF7021}" type="sibTrans" cxnId="{CE43CA22-302E-423F-A118-09209EDB6C16}">
      <dgm:prSet/>
      <dgm:spPr/>
      <dgm:t>
        <a:bodyPr/>
        <a:lstStyle/>
        <a:p>
          <a:endParaRPr lang="en-US"/>
        </a:p>
      </dgm:t>
    </dgm:pt>
    <dgm:pt modelId="{25815F4F-3894-4F97-A228-5500EF7DB1AC}">
      <dgm:prSet/>
      <dgm:spPr/>
      <dgm:t>
        <a:bodyPr/>
        <a:lstStyle/>
        <a:p>
          <a:pPr>
            <a:defRPr cap="all"/>
          </a:pPr>
          <a:r>
            <a:rPr lang="en-US"/>
            <a:t>Traditional Worldview and Methods</a:t>
          </a:r>
        </a:p>
      </dgm:t>
    </dgm:pt>
    <dgm:pt modelId="{8B0C40DC-284B-4E8E-916E-0A3CA4EEE018}" type="parTrans" cxnId="{8149E437-B82F-4293-B035-EDC7B5F3257C}">
      <dgm:prSet/>
      <dgm:spPr/>
      <dgm:t>
        <a:bodyPr/>
        <a:lstStyle/>
        <a:p>
          <a:endParaRPr lang="en-US"/>
        </a:p>
      </dgm:t>
    </dgm:pt>
    <dgm:pt modelId="{2F4E69DF-4FAB-4465-9C48-C557BA43FB18}" type="sibTrans" cxnId="{8149E437-B82F-4293-B035-EDC7B5F3257C}">
      <dgm:prSet/>
      <dgm:spPr/>
      <dgm:t>
        <a:bodyPr/>
        <a:lstStyle/>
        <a:p>
          <a:endParaRPr lang="en-US"/>
        </a:p>
      </dgm:t>
    </dgm:pt>
    <dgm:pt modelId="{DF254DC4-CB31-403B-BEDF-234AE9BE328F}" type="pres">
      <dgm:prSet presAssocID="{FBB535D7-2B69-4C83-BD93-EDD1D2946DD0}" presName="root" presStyleCnt="0">
        <dgm:presLayoutVars>
          <dgm:dir/>
          <dgm:resizeHandles val="exact"/>
        </dgm:presLayoutVars>
      </dgm:prSet>
      <dgm:spPr/>
    </dgm:pt>
    <dgm:pt modelId="{26D40C57-FA8A-4320-A0B0-14DA3B69C7E0}" type="pres">
      <dgm:prSet presAssocID="{539127D6-7CCA-4243-8C8A-CAD960EFAA74}" presName="compNode" presStyleCnt="0"/>
      <dgm:spPr/>
    </dgm:pt>
    <dgm:pt modelId="{00A9CF46-966F-4BF4-B30F-D783DCDF1954}" type="pres">
      <dgm:prSet presAssocID="{539127D6-7CCA-4243-8C8A-CAD960EFAA74}" presName="iconBgRect" presStyleLbl="bgShp" presStyleIdx="0" presStyleCnt="3"/>
      <dgm:spPr/>
    </dgm:pt>
    <dgm:pt modelId="{CA631ADB-442C-4802-B18E-F519B3D1D012}" type="pres">
      <dgm:prSet presAssocID="{539127D6-7CCA-4243-8C8A-CAD960EFAA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13EE7A08-19F2-4FBC-8F50-42FA262F4AEF}" type="pres">
      <dgm:prSet presAssocID="{539127D6-7CCA-4243-8C8A-CAD960EFAA74}" presName="spaceRect" presStyleCnt="0"/>
      <dgm:spPr/>
    </dgm:pt>
    <dgm:pt modelId="{7AF2FBD5-0FC3-46D8-A67F-CA65CA49C637}" type="pres">
      <dgm:prSet presAssocID="{539127D6-7CCA-4243-8C8A-CAD960EFAA74}" presName="textRect" presStyleLbl="revTx" presStyleIdx="0" presStyleCnt="3">
        <dgm:presLayoutVars>
          <dgm:chMax val="1"/>
          <dgm:chPref val="1"/>
        </dgm:presLayoutVars>
      </dgm:prSet>
      <dgm:spPr/>
    </dgm:pt>
    <dgm:pt modelId="{8A0AA2CA-7AD2-45E4-A5D8-417021923B88}" type="pres">
      <dgm:prSet presAssocID="{4F4AFC2F-1F34-45CF-98C6-26D304DEFF8D}" presName="sibTrans" presStyleCnt="0"/>
      <dgm:spPr/>
    </dgm:pt>
    <dgm:pt modelId="{040E600E-68D0-4844-B8CA-653363588854}" type="pres">
      <dgm:prSet presAssocID="{37A07824-8154-4B38-B8B1-8FC6D7DD7B6B}" presName="compNode" presStyleCnt="0"/>
      <dgm:spPr/>
    </dgm:pt>
    <dgm:pt modelId="{1D1CB00C-98AB-42CA-8609-48D9E2DA40DA}" type="pres">
      <dgm:prSet presAssocID="{37A07824-8154-4B38-B8B1-8FC6D7DD7B6B}" presName="iconBgRect" presStyleLbl="bgShp" presStyleIdx="1" presStyleCnt="3"/>
      <dgm:spPr/>
    </dgm:pt>
    <dgm:pt modelId="{6E2834F2-9ADB-4B67-8CF3-25660FEAC3E1}" type="pres">
      <dgm:prSet presAssocID="{37A07824-8154-4B38-B8B1-8FC6D7DD7B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1DB1E7B-F4B2-4907-B477-F596602CC9A5}" type="pres">
      <dgm:prSet presAssocID="{37A07824-8154-4B38-B8B1-8FC6D7DD7B6B}" presName="spaceRect" presStyleCnt="0"/>
      <dgm:spPr/>
    </dgm:pt>
    <dgm:pt modelId="{AFFC4A25-6E0B-40A2-8458-F6466DD876C8}" type="pres">
      <dgm:prSet presAssocID="{37A07824-8154-4B38-B8B1-8FC6D7DD7B6B}" presName="textRect" presStyleLbl="revTx" presStyleIdx="1" presStyleCnt="3">
        <dgm:presLayoutVars>
          <dgm:chMax val="1"/>
          <dgm:chPref val="1"/>
        </dgm:presLayoutVars>
      </dgm:prSet>
      <dgm:spPr/>
    </dgm:pt>
    <dgm:pt modelId="{15EB480D-29A3-4798-8B17-AC14AE3BC391}" type="pres">
      <dgm:prSet presAssocID="{CDD3F397-0C4C-4830-80B8-D99DD8FF7021}" presName="sibTrans" presStyleCnt="0"/>
      <dgm:spPr/>
    </dgm:pt>
    <dgm:pt modelId="{10D3ADB8-83B7-47F0-BBA5-76D4C31730F8}" type="pres">
      <dgm:prSet presAssocID="{25815F4F-3894-4F97-A228-5500EF7DB1AC}" presName="compNode" presStyleCnt="0"/>
      <dgm:spPr/>
    </dgm:pt>
    <dgm:pt modelId="{066FA082-08E8-4F4F-A1EC-A515EA12C866}" type="pres">
      <dgm:prSet presAssocID="{25815F4F-3894-4F97-A228-5500EF7DB1AC}" presName="iconBgRect" presStyleLbl="bgShp" presStyleIdx="2" presStyleCnt="3"/>
      <dgm:spPr/>
    </dgm:pt>
    <dgm:pt modelId="{07FE0CF5-EC7D-4C61-803D-A9004D592B31}" type="pres">
      <dgm:prSet presAssocID="{25815F4F-3894-4F97-A228-5500EF7DB1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44E30ABE-BF0A-41F7-BE4E-1B73A1CF4A84}" type="pres">
      <dgm:prSet presAssocID="{25815F4F-3894-4F97-A228-5500EF7DB1AC}" presName="spaceRect" presStyleCnt="0"/>
      <dgm:spPr/>
    </dgm:pt>
    <dgm:pt modelId="{4E93B977-9327-4315-8335-56A7CB9978AC}" type="pres">
      <dgm:prSet presAssocID="{25815F4F-3894-4F97-A228-5500EF7DB1AC}" presName="textRect" presStyleLbl="revTx" presStyleIdx="2" presStyleCnt="3">
        <dgm:presLayoutVars>
          <dgm:chMax val="1"/>
          <dgm:chPref val="1"/>
        </dgm:presLayoutVars>
      </dgm:prSet>
      <dgm:spPr/>
    </dgm:pt>
  </dgm:ptLst>
  <dgm:cxnLst>
    <dgm:cxn modelId="{CE43CA22-302E-423F-A118-09209EDB6C16}" srcId="{FBB535D7-2B69-4C83-BD93-EDD1D2946DD0}" destId="{37A07824-8154-4B38-B8B1-8FC6D7DD7B6B}" srcOrd="1" destOrd="0" parTransId="{0ECABE80-6F21-4344-B4D0-5BA327BBA689}" sibTransId="{CDD3F397-0C4C-4830-80B8-D99DD8FF7021}"/>
    <dgm:cxn modelId="{B055EB2D-5E62-45FA-BE79-778EC61C1688}" type="presOf" srcId="{37A07824-8154-4B38-B8B1-8FC6D7DD7B6B}" destId="{AFFC4A25-6E0B-40A2-8458-F6466DD876C8}" srcOrd="0" destOrd="0" presId="urn:microsoft.com/office/officeart/2018/5/layout/IconCircleLabelList"/>
    <dgm:cxn modelId="{8149E437-B82F-4293-B035-EDC7B5F3257C}" srcId="{FBB535D7-2B69-4C83-BD93-EDD1D2946DD0}" destId="{25815F4F-3894-4F97-A228-5500EF7DB1AC}" srcOrd="2" destOrd="0" parTransId="{8B0C40DC-284B-4E8E-916E-0A3CA4EEE018}" sibTransId="{2F4E69DF-4FAB-4465-9C48-C557BA43FB18}"/>
    <dgm:cxn modelId="{67928B67-5080-4747-B232-33EF7CBA726A}" type="presOf" srcId="{25815F4F-3894-4F97-A228-5500EF7DB1AC}" destId="{4E93B977-9327-4315-8335-56A7CB9978AC}" srcOrd="0" destOrd="0" presId="urn:microsoft.com/office/officeart/2018/5/layout/IconCircleLabelList"/>
    <dgm:cxn modelId="{11C2CC89-183E-4481-8D75-FC914E85758A}" type="presOf" srcId="{FBB535D7-2B69-4C83-BD93-EDD1D2946DD0}" destId="{DF254DC4-CB31-403B-BEDF-234AE9BE328F}" srcOrd="0" destOrd="0" presId="urn:microsoft.com/office/officeart/2018/5/layout/IconCircleLabelList"/>
    <dgm:cxn modelId="{CB93A195-B1EF-4883-95D5-5898ED8AEA88}" type="presOf" srcId="{539127D6-7CCA-4243-8C8A-CAD960EFAA74}" destId="{7AF2FBD5-0FC3-46D8-A67F-CA65CA49C637}" srcOrd="0" destOrd="0" presId="urn:microsoft.com/office/officeart/2018/5/layout/IconCircleLabelList"/>
    <dgm:cxn modelId="{66ACD8ED-4418-4FDB-B5AE-BC3D3F800175}" srcId="{FBB535D7-2B69-4C83-BD93-EDD1D2946DD0}" destId="{539127D6-7CCA-4243-8C8A-CAD960EFAA74}" srcOrd="0" destOrd="0" parTransId="{3C521B1F-0C3D-4DE7-B267-D833D5772D85}" sibTransId="{4F4AFC2F-1F34-45CF-98C6-26D304DEFF8D}"/>
    <dgm:cxn modelId="{2D27DAB7-7D00-4169-8F5B-72E3153A67DA}" type="presParOf" srcId="{DF254DC4-CB31-403B-BEDF-234AE9BE328F}" destId="{26D40C57-FA8A-4320-A0B0-14DA3B69C7E0}" srcOrd="0" destOrd="0" presId="urn:microsoft.com/office/officeart/2018/5/layout/IconCircleLabelList"/>
    <dgm:cxn modelId="{94B48760-B305-4419-83FA-B1D897EDCF45}" type="presParOf" srcId="{26D40C57-FA8A-4320-A0B0-14DA3B69C7E0}" destId="{00A9CF46-966F-4BF4-B30F-D783DCDF1954}" srcOrd="0" destOrd="0" presId="urn:microsoft.com/office/officeart/2018/5/layout/IconCircleLabelList"/>
    <dgm:cxn modelId="{3FCCA2C5-DC7F-442B-B159-92FC3148D43D}" type="presParOf" srcId="{26D40C57-FA8A-4320-A0B0-14DA3B69C7E0}" destId="{CA631ADB-442C-4802-B18E-F519B3D1D012}" srcOrd="1" destOrd="0" presId="urn:microsoft.com/office/officeart/2018/5/layout/IconCircleLabelList"/>
    <dgm:cxn modelId="{353E60DD-95B9-4189-BBA6-C061073B6F45}" type="presParOf" srcId="{26D40C57-FA8A-4320-A0B0-14DA3B69C7E0}" destId="{13EE7A08-19F2-4FBC-8F50-42FA262F4AEF}" srcOrd="2" destOrd="0" presId="urn:microsoft.com/office/officeart/2018/5/layout/IconCircleLabelList"/>
    <dgm:cxn modelId="{6A5BAB10-1D37-4478-B0D9-75607E0772BF}" type="presParOf" srcId="{26D40C57-FA8A-4320-A0B0-14DA3B69C7E0}" destId="{7AF2FBD5-0FC3-46D8-A67F-CA65CA49C637}" srcOrd="3" destOrd="0" presId="urn:microsoft.com/office/officeart/2018/5/layout/IconCircleLabelList"/>
    <dgm:cxn modelId="{ACDEF31B-F391-49A0-9A8A-FFD1452F1E1F}" type="presParOf" srcId="{DF254DC4-CB31-403B-BEDF-234AE9BE328F}" destId="{8A0AA2CA-7AD2-45E4-A5D8-417021923B88}" srcOrd="1" destOrd="0" presId="urn:microsoft.com/office/officeart/2018/5/layout/IconCircleLabelList"/>
    <dgm:cxn modelId="{8F34FA41-5D33-4AC9-A90D-0661506439AF}" type="presParOf" srcId="{DF254DC4-CB31-403B-BEDF-234AE9BE328F}" destId="{040E600E-68D0-4844-B8CA-653363588854}" srcOrd="2" destOrd="0" presId="urn:microsoft.com/office/officeart/2018/5/layout/IconCircleLabelList"/>
    <dgm:cxn modelId="{EE2EF9C4-BC60-490E-A759-2A837C95CD60}" type="presParOf" srcId="{040E600E-68D0-4844-B8CA-653363588854}" destId="{1D1CB00C-98AB-42CA-8609-48D9E2DA40DA}" srcOrd="0" destOrd="0" presId="urn:microsoft.com/office/officeart/2018/5/layout/IconCircleLabelList"/>
    <dgm:cxn modelId="{974C921A-3C46-4C45-820F-36F0CE6ABDDD}" type="presParOf" srcId="{040E600E-68D0-4844-B8CA-653363588854}" destId="{6E2834F2-9ADB-4B67-8CF3-25660FEAC3E1}" srcOrd="1" destOrd="0" presId="urn:microsoft.com/office/officeart/2018/5/layout/IconCircleLabelList"/>
    <dgm:cxn modelId="{6A740D7A-C89A-4866-AC12-EFD7BF237C95}" type="presParOf" srcId="{040E600E-68D0-4844-B8CA-653363588854}" destId="{11DB1E7B-F4B2-4907-B477-F596602CC9A5}" srcOrd="2" destOrd="0" presId="urn:microsoft.com/office/officeart/2018/5/layout/IconCircleLabelList"/>
    <dgm:cxn modelId="{B79B380C-95FB-46F7-8EEC-991138E4ACAA}" type="presParOf" srcId="{040E600E-68D0-4844-B8CA-653363588854}" destId="{AFFC4A25-6E0B-40A2-8458-F6466DD876C8}" srcOrd="3" destOrd="0" presId="urn:microsoft.com/office/officeart/2018/5/layout/IconCircleLabelList"/>
    <dgm:cxn modelId="{812A1341-7F79-4566-9009-27F8230F2E74}" type="presParOf" srcId="{DF254DC4-CB31-403B-BEDF-234AE9BE328F}" destId="{15EB480D-29A3-4798-8B17-AC14AE3BC391}" srcOrd="3" destOrd="0" presId="urn:microsoft.com/office/officeart/2018/5/layout/IconCircleLabelList"/>
    <dgm:cxn modelId="{31FD2BDE-894F-4B06-9B70-E73C8BBAFC44}" type="presParOf" srcId="{DF254DC4-CB31-403B-BEDF-234AE9BE328F}" destId="{10D3ADB8-83B7-47F0-BBA5-76D4C31730F8}" srcOrd="4" destOrd="0" presId="urn:microsoft.com/office/officeart/2018/5/layout/IconCircleLabelList"/>
    <dgm:cxn modelId="{F0A39956-B717-4061-9652-110BAE627821}" type="presParOf" srcId="{10D3ADB8-83B7-47F0-BBA5-76D4C31730F8}" destId="{066FA082-08E8-4F4F-A1EC-A515EA12C866}" srcOrd="0" destOrd="0" presId="urn:microsoft.com/office/officeart/2018/5/layout/IconCircleLabelList"/>
    <dgm:cxn modelId="{8723A069-35FA-4D65-970B-6E15CD539F08}" type="presParOf" srcId="{10D3ADB8-83B7-47F0-BBA5-76D4C31730F8}" destId="{07FE0CF5-EC7D-4C61-803D-A9004D592B31}" srcOrd="1" destOrd="0" presId="urn:microsoft.com/office/officeart/2018/5/layout/IconCircleLabelList"/>
    <dgm:cxn modelId="{0A5EC32D-6BD2-47B3-9B3E-1CBE86757E47}" type="presParOf" srcId="{10D3ADB8-83B7-47F0-BBA5-76D4C31730F8}" destId="{44E30ABE-BF0A-41F7-BE4E-1B73A1CF4A84}" srcOrd="2" destOrd="0" presId="urn:microsoft.com/office/officeart/2018/5/layout/IconCircleLabelList"/>
    <dgm:cxn modelId="{898F55FD-E2A0-4AF4-8B13-88C61FC45A44}" type="presParOf" srcId="{10D3ADB8-83B7-47F0-BBA5-76D4C31730F8}" destId="{4E93B977-9327-4315-8335-56A7CB9978A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9CF46-966F-4BF4-B30F-D783DCDF1954}">
      <dsp:nvSpPr>
        <dsp:cNvPr id="0" name=""/>
        <dsp:cNvSpPr/>
      </dsp:nvSpPr>
      <dsp:spPr>
        <a:xfrm>
          <a:off x="718664" y="2022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31ADB-442C-4802-B18E-F519B3D1D012}">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F2FBD5-0FC3-46D8-A67F-CA65CA49C637}">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Lack of Missional Focus</a:t>
          </a:r>
        </a:p>
      </dsp:txBody>
      <dsp:txXfrm>
        <a:off x="93445" y="2767202"/>
        <a:ext cx="3206250" cy="720000"/>
      </dsp:txXfrm>
    </dsp:sp>
    <dsp:sp modelId="{1D1CB00C-98AB-42CA-8609-48D9E2DA40DA}">
      <dsp:nvSpPr>
        <dsp:cNvPr id="0" name=""/>
        <dsp:cNvSpPr/>
      </dsp:nvSpPr>
      <dsp:spPr>
        <a:xfrm>
          <a:off x="4486008" y="2022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834F2-9ADB-4B67-8CF3-25660FEAC3E1}">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FC4A25-6E0B-40A2-8458-F6466DD876C8}">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Unbridled Conflict</a:t>
          </a:r>
        </a:p>
      </dsp:txBody>
      <dsp:txXfrm>
        <a:off x="3860789" y="2767202"/>
        <a:ext cx="3206250" cy="720000"/>
      </dsp:txXfrm>
    </dsp:sp>
    <dsp:sp modelId="{066FA082-08E8-4F4F-A1EC-A515EA12C866}">
      <dsp:nvSpPr>
        <dsp:cNvPr id="0" name=""/>
        <dsp:cNvSpPr/>
      </dsp:nvSpPr>
      <dsp:spPr>
        <a:xfrm>
          <a:off x="8253352" y="2022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FE0CF5-EC7D-4C61-803D-A9004D592B31}">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3B977-9327-4315-8335-56A7CB9978AC}">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Traditional Worldview and Methods</a:t>
          </a:r>
        </a:p>
      </dsp:txBody>
      <dsp:txXfrm>
        <a:off x="7628133" y="27672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0DF4-4FB8-111D-1887-5AB9DB4F3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E5D500-9124-1593-671C-E78AFCEA0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98DF65-2F15-F89C-DE43-B9E8F64AB3E3}"/>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5" name="Footer Placeholder 4">
            <a:extLst>
              <a:ext uri="{FF2B5EF4-FFF2-40B4-BE49-F238E27FC236}">
                <a16:creationId xmlns:a16="http://schemas.microsoft.com/office/drawing/2014/main" id="{C44C2496-C9B2-EC29-4CBE-D6BF56FB2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2A700-C85C-65C2-6F52-00265230DA0D}"/>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122007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D27-CED0-7008-F102-12AFF1CC4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1B2866-FD21-3911-E872-5505FCB39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4544E-2D98-6334-9D52-A0BDA320631D}"/>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5" name="Footer Placeholder 4">
            <a:extLst>
              <a:ext uri="{FF2B5EF4-FFF2-40B4-BE49-F238E27FC236}">
                <a16:creationId xmlns:a16="http://schemas.microsoft.com/office/drawing/2014/main" id="{4AB07BC2-3645-CB1A-2EF2-30533DD1C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E2B79-C6A0-4B85-1470-B94F92631351}"/>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128460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492E9-9853-9722-33A9-729DC727E4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406E9A-DBE1-9170-2475-F445BD6CEE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DB147-E5F5-98C5-CF80-1A3A4A0590F7}"/>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5" name="Footer Placeholder 4">
            <a:extLst>
              <a:ext uri="{FF2B5EF4-FFF2-40B4-BE49-F238E27FC236}">
                <a16:creationId xmlns:a16="http://schemas.microsoft.com/office/drawing/2014/main" id="{DE8CE2D8-B15D-1CEC-A21C-FC62E9A86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26D83-76CA-C55E-8D2C-EE3B092D249F}"/>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334404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3327-7EC1-2455-312F-6A718D27A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DE316-CE2B-DEBB-C928-9D0EB757E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07CC8-5A52-B608-AE32-7DF2219F77D4}"/>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5" name="Footer Placeholder 4">
            <a:extLst>
              <a:ext uri="{FF2B5EF4-FFF2-40B4-BE49-F238E27FC236}">
                <a16:creationId xmlns:a16="http://schemas.microsoft.com/office/drawing/2014/main" id="{045ACB64-D2AA-51F1-FDEF-A16990626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2523D-FAD8-C256-211B-C6C3275F9408}"/>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25880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0B8F-822D-9CE5-EACE-4EB1C0081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306170-12ED-016C-25A7-519AA16845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EBF3E-0469-E23E-FD8E-B30EB2453D76}"/>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5" name="Footer Placeholder 4">
            <a:extLst>
              <a:ext uri="{FF2B5EF4-FFF2-40B4-BE49-F238E27FC236}">
                <a16:creationId xmlns:a16="http://schemas.microsoft.com/office/drawing/2014/main" id="{128B302D-5DEB-C630-875D-E5CD286E4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7243A-27FD-AE48-99FA-5F602DDF28CF}"/>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226954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89A8-5513-874F-C5E7-EA4F0ECFD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14AA6-AE0D-F6F9-752E-D5966FB289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ED105-5FCC-F2F5-6A49-83A4841759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E12F4-9F10-9CB6-FFB3-EC716885F242}"/>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6" name="Footer Placeholder 5">
            <a:extLst>
              <a:ext uri="{FF2B5EF4-FFF2-40B4-BE49-F238E27FC236}">
                <a16:creationId xmlns:a16="http://schemas.microsoft.com/office/drawing/2014/main" id="{41FAF829-87BD-83E0-A69F-3623EEFD7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87727-0C96-B76B-0B44-6B5BBF15D119}"/>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124699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8A87-7970-12C1-2FD6-4B191E4B0C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D3B5A-FB81-B001-6B6D-712D69B81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A656-27D0-4B3E-171C-3F92EEDDCC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0822C-938B-4EA9-47A9-8975AFAD9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CB4D4-47EF-E6C9-92AF-0AEA19F22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3A2498-414E-B0D2-E94F-E145CB17CE13}"/>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8" name="Footer Placeholder 7">
            <a:extLst>
              <a:ext uri="{FF2B5EF4-FFF2-40B4-BE49-F238E27FC236}">
                <a16:creationId xmlns:a16="http://schemas.microsoft.com/office/drawing/2014/main" id="{97335D3E-6783-0491-E9E1-07D245F1A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8A08DA-620D-662D-7A54-A3048E0C48D1}"/>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36726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C8B5-50BF-C351-D37D-08F9A252DA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E7C1D2-DFE6-87EB-D5F3-C8FB45B0A193}"/>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4" name="Footer Placeholder 3">
            <a:extLst>
              <a:ext uri="{FF2B5EF4-FFF2-40B4-BE49-F238E27FC236}">
                <a16:creationId xmlns:a16="http://schemas.microsoft.com/office/drawing/2014/main" id="{30EBD28C-4518-CD79-B07B-ED1598AC31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BAD795-CB74-5220-3817-91DB7AFDDB53}"/>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13644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F692E-0FB4-E83F-0160-39D51366169C}"/>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3" name="Footer Placeholder 2">
            <a:extLst>
              <a:ext uri="{FF2B5EF4-FFF2-40B4-BE49-F238E27FC236}">
                <a16:creationId xmlns:a16="http://schemas.microsoft.com/office/drawing/2014/main" id="{C9CDD6E2-113C-6295-EF1A-C369127943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783F62-0BFE-882E-CC60-9F9D410CD36E}"/>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328527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64D5-E50C-CD4E-0818-59C8F9028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7CBFB-D30E-95C3-018E-FA39B8E95F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C98865-7BD5-3B9C-3DBD-07725CFB1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DEF14-6F3D-F50A-BEF2-D4AF45DF4F7B}"/>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6" name="Footer Placeholder 5">
            <a:extLst>
              <a:ext uri="{FF2B5EF4-FFF2-40B4-BE49-F238E27FC236}">
                <a16:creationId xmlns:a16="http://schemas.microsoft.com/office/drawing/2014/main" id="{5F969859-D20D-1A80-DD80-977D6D625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3C422-17DA-46D1-3CA6-AAD06731140F}"/>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344186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9A13-385C-8AF7-30A2-55BE9FA62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81D77B-4FEF-54DA-266E-307715AA1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FD2581-4446-EE22-7DC8-8380587E6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F9304-1A13-7D8C-ECC3-C064B6D8326A}"/>
              </a:ext>
            </a:extLst>
          </p:cNvPr>
          <p:cNvSpPr>
            <a:spLocks noGrp="1"/>
          </p:cNvSpPr>
          <p:nvPr>
            <p:ph type="dt" sz="half" idx="10"/>
          </p:nvPr>
        </p:nvSpPr>
        <p:spPr/>
        <p:txBody>
          <a:bodyPr/>
          <a:lstStyle/>
          <a:p>
            <a:fld id="{4753DD33-A893-46DC-AAB1-F36FB84B13CF}" type="datetimeFigureOut">
              <a:rPr lang="en-US" smtClean="0"/>
              <a:t>1/8/2026</a:t>
            </a:fld>
            <a:endParaRPr lang="en-US"/>
          </a:p>
        </p:txBody>
      </p:sp>
      <p:sp>
        <p:nvSpPr>
          <p:cNvPr id="6" name="Footer Placeholder 5">
            <a:extLst>
              <a:ext uri="{FF2B5EF4-FFF2-40B4-BE49-F238E27FC236}">
                <a16:creationId xmlns:a16="http://schemas.microsoft.com/office/drawing/2014/main" id="{6117C765-5CA1-6531-40D6-AB4E04F63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B2862-CF2C-6168-E80C-8B3A7CD04E5D}"/>
              </a:ext>
            </a:extLst>
          </p:cNvPr>
          <p:cNvSpPr>
            <a:spLocks noGrp="1"/>
          </p:cNvSpPr>
          <p:nvPr>
            <p:ph type="sldNum" sz="quarter" idx="12"/>
          </p:nvPr>
        </p:nvSpPr>
        <p:spPr/>
        <p:txBody>
          <a:bodyPr/>
          <a:lstStyle/>
          <a:p>
            <a:fld id="{5AC538E8-0B19-48E3-956C-D0E01C48DEEC}" type="slidenum">
              <a:rPr lang="en-US" smtClean="0"/>
              <a:t>‹#›</a:t>
            </a:fld>
            <a:endParaRPr lang="en-US"/>
          </a:p>
        </p:txBody>
      </p:sp>
    </p:spTree>
    <p:extLst>
      <p:ext uri="{BB962C8B-B14F-4D97-AF65-F5344CB8AC3E}">
        <p14:creationId xmlns:p14="http://schemas.microsoft.com/office/powerpoint/2010/main" val="14976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473C1-734E-4D91-9CD9-6A31D5EDF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1F5165-4371-5C33-70F7-8BCF3A7FA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9850C-3B4D-1CC1-C096-CD11C2324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53DD33-A893-46DC-AAB1-F36FB84B13CF}" type="datetimeFigureOut">
              <a:rPr lang="en-US" smtClean="0"/>
              <a:t>1/8/2026</a:t>
            </a:fld>
            <a:endParaRPr lang="en-US"/>
          </a:p>
        </p:txBody>
      </p:sp>
      <p:sp>
        <p:nvSpPr>
          <p:cNvPr id="5" name="Footer Placeholder 4">
            <a:extLst>
              <a:ext uri="{FF2B5EF4-FFF2-40B4-BE49-F238E27FC236}">
                <a16:creationId xmlns:a16="http://schemas.microsoft.com/office/drawing/2014/main" id="{8B6E77D5-70D9-8E62-B847-30D6D631C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C23A9F-7EB6-1C81-E23B-BD99ADC93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C538E8-0B19-48E3-956C-D0E01C48DEEC}" type="slidenum">
              <a:rPr lang="en-US" smtClean="0"/>
              <a:t>‹#›</a:t>
            </a:fld>
            <a:endParaRPr lang="en-US"/>
          </a:p>
        </p:txBody>
      </p:sp>
    </p:spTree>
    <p:extLst>
      <p:ext uri="{BB962C8B-B14F-4D97-AF65-F5344CB8AC3E}">
        <p14:creationId xmlns:p14="http://schemas.microsoft.com/office/powerpoint/2010/main" val="304170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C15627A-36F4-C13C-6E8F-2D1CF9209CFD}"/>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287708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7E963DE6-93FE-D080-977D-DEACDF119A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4062" y="0"/>
            <a:ext cx="9080373" cy="685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8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691A679-F1F6-EF3A-FF90-207916B47DFF}"/>
              </a:ext>
            </a:extLst>
          </p:cNvPr>
          <p:cNvGraphicFramePr>
            <a:graphicFrameLocks noGrp="1"/>
          </p:cNvGraphicFramePr>
          <p:nvPr>
            <p:extLst>
              <p:ext uri="{D42A27DB-BD31-4B8C-83A1-F6EECF244321}">
                <p14:modId xmlns:p14="http://schemas.microsoft.com/office/powerpoint/2010/main" val="3291907231"/>
              </p:ext>
            </p:extLst>
          </p:nvPr>
        </p:nvGraphicFramePr>
        <p:xfrm>
          <a:off x="1020353" y="643467"/>
          <a:ext cx="10151294" cy="5621840"/>
        </p:xfrm>
        <a:graphic>
          <a:graphicData uri="http://schemas.openxmlformats.org/drawingml/2006/table">
            <a:tbl>
              <a:tblPr firstRow="1" bandRow="1">
                <a:tableStyleId>{91EBBBCC-DAD2-459C-BE2E-F6DE35CF9A28}</a:tableStyleId>
              </a:tblPr>
              <a:tblGrid>
                <a:gridCol w="5128746">
                  <a:extLst>
                    <a:ext uri="{9D8B030D-6E8A-4147-A177-3AD203B41FA5}">
                      <a16:colId xmlns:a16="http://schemas.microsoft.com/office/drawing/2014/main" val="1651215371"/>
                    </a:ext>
                  </a:extLst>
                </a:gridCol>
                <a:gridCol w="5022548">
                  <a:extLst>
                    <a:ext uri="{9D8B030D-6E8A-4147-A177-3AD203B41FA5}">
                      <a16:colId xmlns:a16="http://schemas.microsoft.com/office/drawing/2014/main" val="3417526670"/>
                    </a:ext>
                  </a:extLst>
                </a:gridCol>
              </a:tblGrid>
              <a:tr h="477286">
                <a:tc gridSpan="2">
                  <a:txBody>
                    <a:bodyPr/>
                    <a:lstStyle/>
                    <a:p>
                      <a:pPr algn="ctr"/>
                      <a:r>
                        <a:rPr lang="en-US" sz="2300">
                          <a:effectLst>
                            <a:outerShdw blurRad="38100" dist="38100" dir="2700000" algn="tl">
                              <a:srgbClr val="000000">
                                <a:alpha val="43137"/>
                              </a:srgbClr>
                            </a:outerShdw>
                          </a:effectLst>
                        </a:rPr>
                        <a:t>Church SWOT Analysis Template</a:t>
                      </a:r>
                    </a:p>
                  </a:txBody>
                  <a:tcPr marL="88881" marR="88881" marT="44440" marB="44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hMerge="1">
                  <a:txBody>
                    <a:bodyPr/>
                    <a:lstStyle/>
                    <a:p>
                      <a:endParaRPr lang="en-US" dirty="0"/>
                    </a:p>
                  </a:txBody>
                  <a:tcPr/>
                </a:tc>
                <a:extLst>
                  <a:ext uri="{0D108BD9-81ED-4DB2-BD59-A6C34878D82A}">
                    <a16:rowId xmlns:a16="http://schemas.microsoft.com/office/drawing/2014/main" val="3577058296"/>
                  </a:ext>
                </a:extLst>
              </a:tr>
              <a:tr h="392234">
                <a:tc>
                  <a:txBody>
                    <a:bodyPr/>
                    <a:lstStyle/>
                    <a:p>
                      <a:r>
                        <a:rPr lang="en-US" sz="1800" b="1"/>
                        <a:t>STRENGTHS</a:t>
                      </a:r>
                      <a:endParaRPr lang="en-US" sz="1800" b="1">
                        <a:latin typeface="Aharoni" panose="020F0502020204030204" pitchFamily="2" charset="-79"/>
                        <a:cs typeface="Aharoni" panose="020F0502020204030204" pitchFamily="2" charset="-79"/>
                      </a:endParaRPr>
                    </a:p>
                  </a:txBody>
                  <a:tcPr marL="88881" marR="88881" marT="44440" marB="44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WEAKNESSES</a:t>
                      </a:r>
                      <a:endParaRPr lang="en-US" sz="1800" b="1">
                        <a:solidFill>
                          <a:schemeClr val="tx1"/>
                        </a:solidFill>
                        <a:latin typeface="Aharoni" panose="020F0502020204030204" pitchFamily="2" charset="-79"/>
                        <a:cs typeface="Aharoni" panose="020F0502020204030204" pitchFamily="2" charset="-79"/>
                      </a:endParaRPr>
                    </a:p>
                  </a:txBody>
                  <a:tcPr marL="88881" marR="88881" marT="44440" marB="44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25094282"/>
                  </a:ext>
                </a:extLst>
              </a:tr>
              <a:tr h="4701546">
                <a:tc>
                  <a:txBody>
                    <a:bodyPr/>
                    <a:lstStyle/>
                    <a:p>
                      <a:pPr marL="342900" indent="-342900">
                        <a:buFont typeface="+mj-lt"/>
                        <a:buAutoNum type="arabicPeriod"/>
                      </a:pPr>
                      <a:r>
                        <a:rPr lang="en-US" sz="1800"/>
                        <a:t>What do we do well?</a:t>
                      </a:r>
                    </a:p>
                    <a:p>
                      <a:pPr marL="342900" indent="-342900">
                        <a:buFont typeface="+mj-lt"/>
                        <a:buAutoNum type="arabicPeriod"/>
                      </a:pPr>
                      <a:r>
                        <a:rPr lang="en-US" sz="1800"/>
                        <a:t>What do people like about coming here?</a:t>
                      </a:r>
                    </a:p>
                    <a:p>
                      <a:pPr marL="342900" indent="-342900">
                        <a:buFont typeface="+mj-lt"/>
                        <a:buAutoNum type="arabicPeriod"/>
                      </a:pPr>
                      <a:r>
                        <a:rPr lang="en-US" sz="1800"/>
                        <a:t>What is unique about our worship/ministries?</a:t>
                      </a:r>
                    </a:p>
                    <a:p>
                      <a:pPr marL="342900" indent="-342900">
                        <a:buFont typeface="+mj-lt"/>
                        <a:buAutoNum type="arabicPeriod"/>
                      </a:pPr>
                      <a:r>
                        <a:rPr lang="en-US" sz="1800"/>
                        <a:t>What is good about our community relationships?</a:t>
                      </a:r>
                    </a:p>
                    <a:p>
                      <a:pPr marL="342900" indent="-342900">
                        <a:buFont typeface="+mj-lt"/>
                        <a:buAutoNum type="arabicPeriod"/>
                      </a:pPr>
                      <a:r>
                        <a:rPr lang="en-US" sz="1800"/>
                        <a:t>What does the community like about us?</a:t>
                      </a:r>
                    </a:p>
                    <a:p>
                      <a:pPr marL="342900" indent="-342900">
                        <a:buFont typeface="+mj-lt"/>
                        <a:buAutoNum type="arabicPeriod"/>
                      </a:pPr>
                      <a:r>
                        <a:rPr lang="en-US" sz="1800"/>
                        <a:t>What do we do in the community that is appreciated by residents, city/county leaders, and other community advocates?</a:t>
                      </a:r>
                    </a:p>
                    <a:p>
                      <a:pPr marL="342900" indent="-342900">
                        <a:buFont typeface="+mj-lt"/>
                        <a:buAutoNum type="arabicPeriod"/>
                      </a:pPr>
                      <a:r>
                        <a:rPr lang="en-US" sz="1800"/>
                        <a:t>What are the various skills/qualifications of our members that could be utilized to help people in our community?</a:t>
                      </a:r>
                    </a:p>
                    <a:p>
                      <a:pPr marL="342900" indent="-342900">
                        <a:buFont typeface="+mj-lt"/>
                        <a:buAutoNum type="arabicPeriod"/>
                      </a:pPr>
                      <a:r>
                        <a:rPr lang="en-US" sz="1800"/>
                        <a:t>What positive experiences and events have we contributed to the benefit of our community that we could do again?</a:t>
                      </a:r>
                    </a:p>
                    <a:p>
                      <a:pPr marL="342900" indent="-342900">
                        <a:buFont typeface="+mj-lt"/>
                        <a:buAutoNum type="arabicPeriod"/>
                      </a:pPr>
                      <a:r>
                        <a:rPr lang="en-US" sz="1800"/>
                        <a:t>Why would the community miss us?</a:t>
                      </a:r>
                    </a:p>
                    <a:p>
                      <a:pPr marL="342900" indent="-342900">
                        <a:buFont typeface="+mj-lt"/>
                        <a:buAutoNum type="arabicPeriod"/>
                      </a:pPr>
                      <a:endParaRPr lang="en-US" sz="1800"/>
                    </a:p>
                  </a:txBody>
                  <a:tcPr marL="88881" marR="88881" marT="44440" marB="44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mj-lt"/>
                        <a:buAutoNum type="arabicPeriod"/>
                      </a:pPr>
                      <a:r>
                        <a:rPr lang="en-US" sz="1800"/>
                        <a:t>How can we improve?</a:t>
                      </a:r>
                    </a:p>
                    <a:p>
                      <a:pPr marL="342900" indent="-342900">
                        <a:buFont typeface="+mj-lt"/>
                        <a:buAutoNum type="arabicPeriod"/>
                      </a:pPr>
                      <a:r>
                        <a:rPr lang="en-US" sz="1800"/>
                        <a:t>What do our members complain about?</a:t>
                      </a:r>
                    </a:p>
                    <a:p>
                      <a:pPr marL="342900" indent="-342900">
                        <a:buFont typeface="+mj-lt"/>
                        <a:buAutoNum type="arabicPeriod"/>
                      </a:pPr>
                      <a:r>
                        <a:rPr lang="en-US" sz="1800"/>
                        <a:t>What do our guests complain about?</a:t>
                      </a:r>
                    </a:p>
                    <a:p>
                      <a:pPr marL="342900" indent="-342900">
                        <a:buFont typeface="+mj-lt"/>
                        <a:buAutoNum type="arabicPeriod"/>
                      </a:pPr>
                      <a:r>
                        <a:rPr lang="en-US" sz="1800"/>
                        <a:t>Are we not well known?</a:t>
                      </a:r>
                    </a:p>
                    <a:p>
                      <a:pPr marL="342900" indent="-342900">
                        <a:buFont typeface="+mj-lt"/>
                        <a:buAutoNum type="arabicPeriod"/>
                      </a:pPr>
                      <a:r>
                        <a:rPr lang="en-US" sz="1800"/>
                        <a:t>Is our curb appeal not appealing?</a:t>
                      </a:r>
                    </a:p>
                    <a:p>
                      <a:pPr marL="342900" indent="-342900">
                        <a:buFont typeface="+mj-lt"/>
                        <a:buAutoNum type="arabicPeriod"/>
                      </a:pPr>
                      <a:r>
                        <a:rPr lang="en-US" sz="1800"/>
                        <a:t>Are we struggling with financial resources?</a:t>
                      </a:r>
                    </a:p>
                    <a:p>
                      <a:pPr marL="342900" indent="-342900">
                        <a:buFont typeface="+mj-lt"/>
                        <a:buAutoNum type="arabicPeriod"/>
                      </a:pPr>
                      <a:r>
                        <a:rPr lang="en-US" sz="1800"/>
                        <a:t>Do we not have enough skilled people to staff our ministries?</a:t>
                      </a:r>
                    </a:p>
                    <a:p>
                      <a:pPr marL="342900" indent="-342900">
                        <a:buFont typeface="+mj-lt"/>
                        <a:buAutoNum type="arabicPeriod"/>
                      </a:pPr>
                      <a:r>
                        <a:rPr lang="en-US" sz="1800"/>
                        <a:t>Are we doing and funding “ministries” that have little or no impact on the community or our own members actual needs?</a:t>
                      </a:r>
                    </a:p>
                    <a:p>
                      <a:pPr marL="342900" indent="-342900">
                        <a:buFont typeface="+mj-lt"/>
                        <a:buAutoNum type="arabicPeriod"/>
                      </a:pPr>
                      <a:r>
                        <a:rPr lang="en-US" sz="1800"/>
                        <a:t>Is another church doing the same things more effectively that we are struggling to do?</a:t>
                      </a:r>
                    </a:p>
                    <a:p>
                      <a:pPr marL="342900" indent="-342900">
                        <a:buFont typeface="+mj-lt"/>
                        <a:buAutoNum type="arabicPeriod"/>
                      </a:pPr>
                      <a:r>
                        <a:rPr lang="en-US" sz="1800"/>
                        <a:t>Does or church have a “dug-in” determination to maintain traditions even when the need for change is obvious?</a:t>
                      </a:r>
                    </a:p>
                    <a:p>
                      <a:endParaRPr lang="en-US" sz="1800"/>
                    </a:p>
                  </a:txBody>
                  <a:tcPr marL="88881" marR="88881" marT="44440" marB="44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6602871"/>
                  </a:ext>
                </a:extLst>
              </a:tr>
            </a:tbl>
          </a:graphicData>
        </a:graphic>
      </p:graphicFrame>
    </p:spTree>
    <p:extLst>
      <p:ext uri="{BB962C8B-B14F-4D97-AF65-F5344CB8AC3E}">
        <p14:creationId xmlns:p14="http://schemas.microsoft.com/office/powerpoint/2010/main" val="142292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5A240-38E5-D5CB-D9E4-6696FCA38A8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FDC2A56-23BE-D2CC-BDA9-D77F9454BC01}"/>
              </a:ext>
            </a:extLst>
          </p:cNvPr>
          <p:cNvGraphicFramePr>
            <a:graphicFrameLocks noGrp="1"/>
          </p:cNvGraphicFramePr>
          <p:nvPr>
            <p:extLst>
              <p:ext uri="{D42A27DB-BD31-4B8C-83A1-F6EECF244321}">
                <p14:modId xmlns:p14="http://schemas.microsoft.com/office/powerpoint/2010/main" val="3164942472"/>
              </p:ext>
            </p:extLst>
          </p:nvPr>
        </p:nvGraphicFramePr>
        <p:xfrm>
          <a:off x="987573" y="643467"/>
          <a:ext cx="10216855" cy="5621840"/>
        </p:xfrm>
        <a:graphic>
          <a:graphicData uri="http://schemas.openxmlformats.org/drawingml/2006/table">
            <a:tbl>
              <a:tblPr firstRow="1" bandRow="1">
                <a:tableStyleId>{91EBBBCC-DAD2-459C-BE2E-F6DE35CF9A28}</a:tableStyleId>
              </a:tblPr>
              <a:tblGrid>
                <a:gridCol w="5126619">
                  <a:extLst>
                    <a:ext uri="{9D8B030D-6E8A-4147-A177-3AD203B41FA5}">
                      <a16:colId xmlns:a16="http://schemas.microsoft.com/office/drawing/2014/main" val="1651215371"/>
                    </a:ext>
                  </a:extLst>
                </a:gridCol>
                <a:gridCol w="5090236">
                  <a:extLst>
                    <a:ext uri="{9D8B030D-6E8A-4147-A177-3AD203B41FA5}">
                      <a16:colId xmlns:a16="http://schemas.microsoft.com/office/drawing/2014/main" val="3417526670"/>
                    </a:ext>
                  </a:extLst>
                </a:gridCol>
              </a:tblGrid>
              <a:tr h="477286">
                <a:tc gridSpan="2">
                  <a:txBody>
                    <a:bodyPr/>
                    <a:lstStyle/>
                    <a:p>
                      <a:pPr algn="ctr"/>
                      <a:r>
                        <a:rPr lang="en-US" sz="2300">
                          <a:effectLst>
                            <a:outerShdw blurRad="38100" dist="38100" dir="2700000" algn="tl">
                              <a:srgbClr val="000000">
                                <a:alpha val="43137"/>
                              </a:srgbClr>
                            </a:outerShdw>
                          </a:effectLst>
                        </a:rPr>
                        <a:t>Church SWOT Analysis Template</a:t>
                      </a:r>
                    </a:p>
                  </a:txBody>
                  <a:tcPr marL="88881" marR="88881" marT="44440" marB="44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hMerge="1">
                  <a:txBody>
                    <a:bodyPr/>
                    <a:lstStyle/>
                    <a:p>
                      <a:endParaRPr lang="en-US" dirty="0"/>
                    </a:p>
                  </a:txBody>
                  <a:tcPr/>
                </a:tc>
                <a:extLst>
                  <a:ext uri="{0D108BD9-81ED-4DB2-BD59-A6C34878D82A}">
                    <a16:rowId xmlns:a16="http://schemas.microsoft.com/office/drawing/2014/main" val="3577058296"/>
                  </a:ext>
                </a:extLst>
              </a:tr>
              <a:tr h="392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OPPORTUNITIES</a:t>
                      </a:r>
                      <a:endParaRPr lang="en-US" sz="1800" b="1">
                        <a:latin typeface="Aharoni" panose="020F0502020204030204" pitchFamily="2" charset="-79"/>
                        <a:cs typeface="Aharoni" panose="020F0502020204030204" pitchFamily="2" charset="-79"/>
                      </a:endParaRPr>
                    </a:p>
                  </a:txBody>
                  <a:tcPr marL="88881" marR="88881" marT="44440" marB="44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THREATS</a:t>
                      </a:r>
                      <a:endParaRPr lang="en-US" sz="1800" b="1">
                        <a:latin typeface="Aharoni" panose="020F0502020204030204" pitchFamily="2" charset="-79"/>
                        <a:cs typeface="Aharoni" panose="020F0502020204030204" pitchFamily="2" charset="-79"/>
                      </a:endParaRPr>
                    </a:p>
                  </a:txBody>
                  <a:tcPr marL="88881" marR="88881" marT="44440" marB="44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90103071"/>
                  </a:ext>
                </a:extLst>
              </a:tr>
              <a:tr h="4701546">
                <a:tc>
                  <a:txBody>
                    <a:bodyPr/>
                    <a:lstStyle/>
                    <a:p>
                      <a:pPr marL="342900" indent="-342900">
                        <a:buFont typeface="+mj-lt"/>
                        <a:buAutoNum type="arabicPeriod"/>
                      </a:pPr>
                      <a:r>
                        <a:rPr lang="en-US" sz="1800"/>
                        <a:t>Is our city/county growing in population?</a:t>
                      </a:r>
                    </a:p>
                    <a:p>
                      <a:pPr marL="342900" indent="-342900">
                        <a:buFont typeface="+mj-lt"/>
                        <a:buAutoNum type="arabicPeriod"/>
                      </a:pPr>
                      <a:r>
                        <a:rPr lang="en-US" sz="1800"/>
                        <a:t>What upcoming community expansion plans could we benefit from to be relevant?</a:t>
                      </a:r>
                    </a:p>
                    <a:p>
                      <a:pPr marL="342900" indent="-342900">
                        <a:buFont typeface="+mj-lt"/>
                        <a:buAutoNum type="arabicPeriod"/>
                      </a:pPr>
                      <a:r>
                        <a:rPr lang="en-US" sz="1800"/>
                        <a:t>Is there pain in our community that we could tap into to help bring about healing?</a:t>
                      </a:r>
                    </a:p>
                    <a:p>
                      <a:pPr marL="342900" indent="-342900">
                        <a:buFont typeface="+mj-lt"/>
                        <a:buAutoNum type="arabicPeriod"/>
                      </a:pPr>
                      <a:r>
                        <a:rPr lang="en-US" sz="1800"/>
                        <a:t>Are there current or projected economic development plans that we can benefit from?</a:t>
                      </a:r>
                    </a:p>
                    <a:p>
                      <a:pPr marL="342900" indent="-342900">
                        <a:buFont typeface="+mj-lt"/>
                        <a:buAutoNum type="arabicPeriod"/>
                      </a:pPr>
                      <a:r>
                        <a:rPr lang="en-US" sz="1800"/>
                        <a:t>Are there political and social issues or programs that we can get involved in, appropriately, to serve our community?</a:t>
                      </a:r>
                    </a:p>
                    <a:p>
                      <a:pPr marL="342900" indent="-342900">
                        <a:buFont typeface="+mj-lt"/>
                        <a:buAutoNum type="arabicPeriod"/>
                      </a:pPr>
                      <a:r>
                        <a:rPr lang="en-US" sz="1800"/>
                        <a:t>Do we have immigrant Adventists in our church who can be drafted into the life and ministry of our congregation to help us reach immigrant communities?</a:t>
                      </a:r>
                    </a:p>
                    <a:p>
                      <a:pPr marL="342900" indent="-342900">
                        <a:buFont typeface="+mj-lt"/>
                        <a:buAutoNum type="arabicPeriod"/>
                      </a:pPr>
                      <a:r>
                        <a:rPr lang="en-US" sz="1800"/>
                        <a:t>Are there committees and boards that some of our members can be urged to serve on?</a:t>
                      </a:r>
                    </a:p>
                    <a:p>
                      <a:endParaRPr lang="en-US" sz="1800"/>
                    </a:p>
                  </a:txBody>
                  <a:tcPr marL="88881" marR="88881" marT="44440" marB="44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mj-lt"/>
                        <a:buAutoNum type="arabicPeriod"/>
                      </a:pPr>
                      <a:r>
                        <a:rPr lang="en-US" sz="1800"/>
                        <a:t>Are there social or political trends that could work against our cause?</a:t>
                      </a:r>
                    </a:p>
                    <a:p>
                      <a:pPr marL="342900" indent="-342900">
                        <a:buFont typeface="+mj-lt"/>
                        <a:buAutoNum type="arabicPeriod"/>
                      </a:pPr>
                      <a:r>
                        <a:rPr lang="en-US" sz="1800"/>
                        <a:t>Is another church planning to build or start near us?</a:t>
                      </a:r>
                    </a:p>
                    <a:p>
                      <a:pPr marL="342900" indent="-342900">
                        <a:buFont typeface="+mj-lt"/>
                        <a:buAutoNum type="arabicPeriod"/>
                      </a:pPr>
                      <a:r>
                        <a:rPr lang="en-US" sz="1800"/>
                        <a:t>Is there a decline happening or forecasted in the population of our city/county or our target demographic?</a:t>
                      </a:r>
                    </a:p>
                    <a:p>
                      <a:pPr marL="342900" indent="-342900">
                        <a:buFont typeface="+mj-lt"/>
                        <a:buAutoNum type="arabicPeriod"/>
                      </a:pPr>
                      <a:r>
                        <a:rPr lang="en-US" sz="1800"/>
                        <a:t>Are there hate groups in our city that pose any physical or political threat to the advancement of our cause?</a:t>
                      </a:r>
                    </a:p>
                    <a:p>
                      <a:endParaRPr lang="en-US" sz="1800"/>
                    </a:p>
                  </a:txBody>
                  <a:tcPr marL="88881" marR="88881" marT="44440" marB="44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679119"/>
                  </a:ext>
                </a:extLst>
              </a:tr>
            </a:tbl>
          </a:graphicData>
        </a:graphic>
      </p:graphicFrame>
    </p:spTree>
    <p:extLst>
      <p:ext uri="{BB962C8B-B14F-4D97-AF65-F5344CB8AC3E}">
        <p14:creationId xmlns:p14="http://schemas.microsoft.com/office/powerpoint/2010/main" val="356715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3EBB5-67A7-8B42-4BFE-D194F720EA51}"/>
              </a:ext>
            </a:extLst>
          </p:cNvPr>
          <p:cNvSpPr>
            <a:spLocks noGrp="1"/>
          </p:cNvSpPr>
          <p:nvPr>
            <p:ph type="title"/>
          </p:nvPr>
        </p:nvSpPr>
        <p:spPr>
          <a:xfrm>
            <a:off x="1171074" y="1396686"/>
            <a:ext cx="3240506" cy="4064628"/>
          </a:xfrm>
        </p:spPr>
        <p:txBody>
          <a:bodyPr>
            <a:normAutofit/>
          </a:bodyPr>
          <a:lstStyle/>
          <a:p>
            <a:r>
              <a:rPr lang="en-US" b="1" dirty="0">
                <a:solidFill>
                  <a:srgbClr val="FFFFFF"/>
                </a:solidFill>
                <a:effectLst>
                  <a:outerShdw blurRad="38100" dist="38100" dir="2700000" algn="tl">
                    <a:srgbClr val="000000">
                      <a:alpha val="43137"/>
                    </a:srgbClr>
                  </a:outerShdw>
                </a:effectLst>
              </a:rPr>
              <a:t>Designing the Strategic Plan</a:t>
            </a:r>
          </a:p>
        </p:txBody>
      </p:sp>
      <p:sp>
        <p:nvSpPr>
          <p:cNvPr id="28" name="Arc 2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3BB314-0F49-C92E-8190-5CC8557CF6D7}"/>
              </a:ext>
            </a:extLst>
          </p:cNvPr>
          <p:cNvSpPr>
            <a:spLocks noGrp="1"/>
          </p:cNvSpPr>
          <p:nvPr>
            <p:ph idx="1"/>
          </p:nvPr>
        </p:nvSpPr>
        <p:spPr>
          <a:xfrm>
            <a:off x="5370153" y="1526033"/>
            <a:ext cx="5536397" cy="3935281"/>
          </a:xfrm>
        </p:spPr>
        <p:txBody>
          <a:bodyPr>
            <a:normAutofit/>
          </a:bodyPr>
          <a:lstStyle/>
          <a:p>
            <a:pPr marL="514350" indent="-514350">
              <a:buFont typeface="+mj-lt"/>
              <a:buAutoNum type="arabicPeriod"/>
            </a:pPr>
            <a:r>
              <a:rPr lang="en-US" sz="2000"/>
              <a:t>The Church Board or a sub-committee of the Board could be asked to work on the plan</a:t>
            </a:r>
          </a:p>
          <a:p>
            <a:pPr marL="514350" indent="-514350">
              <a:buFont typeface="+mj-lt"/>
              <a:buAutoNum type="arabicPeriod"/>
            </a:pPr>
            <a:r>
              <a:rPr lang="en-US" sz="2000"/>
              <a:t>The Pastor or another qualified member chairs the committee</a:t>
            </a:r>
          </a:p>
          <a:p>
            <a:pPr marL="514350" indent="-514350">
              <a:buFont typeface="+mj-lt"/>
              <a:buAutoNum type="arabicPeriod"/>
            </a:pPr>
            <a:r>
              <a:rPr lang="en-US" sz="2000"/>
              <a:t>The results of the SWOT analysis will play a central role in the direction of the plan development</a:t>
            </a:r>
          </a:p>
          <a:p>
            <a:pPr marL="514350" indent="-514350">
              <a:buFont typeface="+mj-lt"/>
              <a:buAutoNum type="arabicPeriod"/>
            </a:pPr>
            <a:r>
              <a:rPr lang="en-US" sz="2000"/>
              <a:t>Elected ministry leaders weigh in by submitting ministry solutions to various trends and themes that emerge from the SWOT</a:t>
            </a:r>
          </a:p>
        </p:txBody>
      </p:sp>
    </p:spTree>
    <p:extLst>
      <p:ext uri="{BB962C8B-B14F-4D97-AF65-F5344CB8AC3E}">
        <p14:creationId xmlns:p14="http://schemas.microsoft.com/office/powerpoint/2010/main" val="326102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B5F6C9-59F3-9D4F-A4DD-192A579124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F7C05-96FD-7FD3-6EDC-4CCEC8DE261E}"/>
              </a:ext>
            </a:extLst>
          </p:cNvPr>
          <p:cNvSpPr>
            <a:spLocks noGrp="1"/>
          </p:cNvSpPr>
          <p:nvPr>
            <p:ph type="title"/>
          </p:nvPr>
        </p:nvSpPr>
        <p:spPr>
          <a:xfrm>
            <a:off x="630936" y="502920"/>
            <a:ext cx="3419856" cy="1463040"/>
          </a:xfrm>
        </p:spPr>
        <p:txBody>
          <a:bodyPr anchor="ctr">
            <a:normAutofit/>
          </a:bodyPr>
          <a:lstStyle/>
          <a:p>
            <a:r>
              <a:rPr lang="en-US" sz="3700" b="1"/>
              <a:t>Structure of the Strategic Plan</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97456-2437-D0E5-26F2-68C1A97C9E6B}"/>
              </a:ext>
            </a:extLst>
          </p:cNvPr>
          <p:cNvSpPr>
            <a:spLocks noGrp="1"/>
          </p:cNvSpPr>
          <p:nvPr>
            <p:ph idx="1"/>
          </p:nvPr>
        </p:nvSpPr>
        <p:spPr>
          <a:xfrm>
            <a:off x="4654295" y="502920"/>
            <a:ext cx="6894576" cy="1463040"/>
          </a:xfrm>
        </p:spPr>
        <p:txBody>
          <a:bodyPr anchor="ctr">
            <a:normAutofit/>
          </a:bodyPr>
          <a:lstStyle/>
          <a:p>
            <a:pPr marL="0" indent="0">
              <a:buNone/>
            </a:pPr>
            <a:r>
              <a:rPr lang="en-US" sz="2200"/>
              <a:t>A strategic plan should have certain elements to promote success, namely:</a:t>
            </a:r>
          </a:p>
          <a:p>
            <a:pPr marL="0" indent="0">
              <a:buNone/>
            </a:pPr>
            <a:endParaRPr lang="en-US" sz="2200"/>
          </a:p>
          <a:p>
            <a:pPr marL="0" indent="0">
              <a:buNone/>
            </a:pPr>
            <a:endParaRPr lang="en-US" sz="2200"/>
          </a:p>
        </p:txBody>
      </p:sp>
      <p:graphicFrame>
        <p:nvGraphicFramePr>
          <p:cNvPr id="4" name="Table 3">
            <a:extLst>
              <a:ext uri="{FF2B5EF4-FFF2-40B4-BE49-F238E27FC236}">
                <a16:creationId xmlns:a16="http://schemas.microsoft.com/office/drawing/2014/main" id="{B8E6DE8E-0AF4-C351-D545-20BCA4DD779B}"/>
              </a:ext>
            </a:extLst>
          </p:cNvPr>
          <p:cNvGraphicFramePr>
            <a:graphicFrameLocks noGrp="1"/>
          </p:cNvGraphicFramePr>
          <p:nvPr>
            <p:extLst>
              <p:ext uri="{D42A27DB-BD31-4B8C-83A1-F6EECF244321}">
                <p14:modId xmlns:p14="http://schemas.microsoft.com/office/powerpoint/2010/main" val="2249562252"/>
              </p:ext>
            </p:extLst>
          </p:nvPr>
        </p:nvGraphicFramePr>
        <p:xfrm>
          <a:off x="899690" y="2557541"/>
          <a:ext cx="10380430" cy="3426145"/>
        </p:xfrm>
        <a:graphic>
          <a:graphicData uri="http://schemas.openxmlformats.org/drawingml/2006/table">
            <a:tbl>
              <a:tblPr firstRow="1" bandRow="1">
                <a:tableStyleId>{69CF1AB2-1976-4502-BF36-3FF5EA218861}</a:tableStyleId>
              </a:tblPr>
              <a:tblGrid>
                <a:gridCol w="779929">
                  <a:extLst>
                    <a:ext uri="{9D8B030D-6E8A-4147-A177-3AD203B41FA5}">
                      <a16:colId xmlns:a16="http://schemas.microsoft.com/office/drawing/2014/main" val="273622974"/>
                    </a:ext>
                  </a:extLst>
                </a:gridCol>
                <a:gridCol w="2446136">
                  <a:extLst>
                    <a:ext uri="{9D8B030D-6E8A-4147-A177-3AD203B41FA5}">
                      <a16:colId xmlns:a16="http://schemas.microsoft.com/office/drawing/2014/main" val="2069788027"/>
                    </a:ext>
                  </a:extLst>
                </a:gridCol>
                <a:gridCol w="7154365">
                  <a:extLst>
                    <a:ext uri="{9D8B030D-6E8A-4147-A177-3AD203B41FA5}">
                      <a16:colId xmlns:a16="http://schemas.microsoft.com/office/drawing/2014/main" val="3631601074"/>
                    </a:ext>
                  </a:extLst>
                </a:gridCol>
              </a:tblGrid>
              <a:tr h="697802">
                <a:tc>
                  <a:txBody>
                    <a:bodyPr/>
                    <a:lstStyle/>
                    <a:p>
                      <a:pPr algn="ctr"/>
                      <a:r>
                        <a:rPr lang="en-US" sz="3300" b="1"/>
                        <a:t>S</a:t>
                      </a:r>
                    </a:p>
                  </a:txBody>
                  <a:tcPr marL="94298" marR="94298" marT="47149" marB="47149">
                    <a:solidFill>
                      <a:schemeClr val="tx2">
                        <a:lumMod val="10000"/>
                        <a:lumOff val="90000"/>
                      </a:schemeClr>
                    </a:solidFill>
                  </a:tcPr>
                </a:tc>
                <a:tc>
                  <a:txBody>
                    <a:bodyPr/>
                    <a:lstStyle/>
                    <a:p>
                      <a:r>
                        <a:rPr lang="en-US" sz="2500"/>
                        <a:t>Specific</a:t>
                      </a:r>
                    </a:p>
                  </a:txBody>
                  <a:tcPr marL="94298" marR="94298" marT="47149" marB="47149" anchor="ctr">
                    <a:solidFill>
                      <a:schemeClr val="tx2">
                        <a:lumMod val="10000"/>
                        <a:lumOff val="90000"/>
                      </a:schemeClr>
                    </a:solidFill>
                  </a:tcPr>
                </a:tc>
                <a:tc>
                  <a:txBody>
                    <a:bodyPr/>
                    <a:lstStyle/>
                    <a:p>
                      <a:r>
                        <a:rPr lang="en-US" sz="1900" b="0"/>
                        <a:t>Strategic objectives or goals should be clear and concise, eliminating as much as possible, the need for interpretation.</a:t>
                      </a:r>
                    </a:p>
                  </a:txBody>
                  <a:tcPr marL="94298" marR="94298" marT="47149" marB="47149" anchor="ctr">
                    <a:solidFill>
                      <a:schemeClr val="bg1"/>
                    </a:solidFill>
                  </a:tcPr>
                </a:tc>
                <a:extLst>
                  <a:ext uri="{0D108BD9-81ED-4DB2-BD59-A6C34878D82A}">
                    <a16:rowId xmlns:a16="http://schemas.microsoft.com/office/drawing/2014/main" val="2693681413"/>
                  </a:ext>
                </a:extLst>
              </a:tr>
              <a:tr h="697802">
                <a:tc>
                  <a:txBody>
                    <a:bodyPr/>
                    <a:lstStyle/>
                    <a:p>
                      <a:pPr algn="ctr"/>
                      <a:r>
                        <a:rPr lang="en-US" sz="3300" b="1"/>
                        <a:t>M</a:t>
                      </a:r>
                    </a:p>
                  </a:txBody>
                  <a:tcPr marL="94298" marR="94298" marT="47149" marB="47149">
                    <a:solidFill>
                      <a:schemeClr val="tx2">
                        <a:lumMod val="25000"/>
                        <a:lumOff val="75000"/>
                      </a:schemeClr>
                    </a:solidFill>
                  </a:tcPr>
                </a:tc>
                <a:tc>
                  <a:txBody>
                    <a:bodyPr/>
                    <a:lstStyle/>
                    <a:p>
                      <a:r>
                        <a:rPr lang="en-US" sz="2500" b="1"/>
                        <a:t>Measurable</a:t>
                      </a:r>
                    </a:p>
                  </a:txBody>
                  <a:tcPr marL="94298" marR="94298" marT="47149" marB="47149" anchor="ctr">
                    <a:solidFill>
                      <a:schemeClr val="tx2">
                        <a:lumMod val="25000"/>
                        <a:lumOff val="75000"/>
                      </a:schemeClr>
                    </a:solidFill>
                  </a:tcPr>
                </a:tc>
                <a:tc>
                  <a:txBody>
                    <a:bodyPr/>
                    <a:lstStyle/>
                    <a:p>
                      <a:r>
                        <a:rPr lang="en-US" sz="1900" b="0"/>
                        <a:t>A quantifiable way to track the progress of each goal’s implementation or each remedy’s application to the need.</a:t>
                      </a:r>
                    </a:p>
                  </a:txBody>
                  <a:tcPr marL="94298" marR="94298" marT="47149" marB="47149" anchor="ctr">
                    <a:solidFill>
                      <a:schemeClr val="bg1"/>
                    </a:solidFill>
                  </a:tcPr>
                </a:tc>
                <a:extLst>
                  <a:ext uri="{0D108BD9-81ED-4DB2-BD59-A6C34878D82A}">
                    <a16:rowId xmlns:a16="http://schemas.microsoft.com/office/drawing/2014/main" val="3585656922"/>
                  </a:ext>
                </a:extLst>
              </a:tr>
              <a:tr h="697802">
                <a:tc>
                  <a:txBody>
                    <a:bodyPr/>
                    <a:lstStyle/>
                    <a:p>
                      <a:pPr algn="ctr"/>
                      <a:r>
                        <a:rPr lang="en-US" sz="3300" b="1"/>
                        <a:t>A</a:t>
                      </a:r>
                    </a:p>
                  </a:txBody>
                  <a:tcPr marL="94298" marR="94298" marT="47149" marB="47149">
                    <a:solidFill>
                      <a:schemeClr val="tx2">
                        <a:lumMod val="50000"/>
                        <a:lumOff val="50000"/>
                      </a:schemeClr>
                    </a:solidFill>
                  </a:tcPr>
                </a:tc>
                <a:tc>
                  <a:txBody>
                    <a:bodyPr/>
                    <a:lstStyle/>
                    <a:p>
                      <a:r>
                        <a:rPr lang="en-US" sz="2500" b="1"/>
                        <a:t>Attainable</a:t>
                      </a:r>
                    </a:p>
                  </a:txBody>
                  <a:tcPr marL="94298" marR="94298" marT="47149" marB="47149" anchor="ctr">
                    <a:solidFill>
                      <a:schemeClr val="tx2">
                        <a:lumMod val="50000"/>
                        <a:lumOff val="50000"/>
                      </a:schemeClr>
                    </a:solidFill>
                  </a:tcPr>
                </a:tc>
                <a:tc>
                  <a:txBody>
                    <a:bodyPr/>
                    <a:lstStyle/>
                    <a:p>
                      <a:r>
                        <a:rPr lang="en-US" sz="1900" b="0"/>
                        <a:t>Setting realistic goals that we can achieve, based on our human and financial resources or opportunities for collaboration</a:t>
                      </a:r>
                    </a:p>
                  </a:txBody>
                  <a:tcPr marL="94298" marR="94298" marT="47149" marB="47149" anchor="ctr">
                    <a:solidFill>
                      <a:schemeClr val="bg1"/>
                    </a:solidFill>
                  </a:tcPr>
                </a:tc>
                <a:extLst>
                  <a:ext uri="{0D108BD9-81ED-4DB2-BD59-A6C34878D82A}">
                    <a16:rowId xmlns:a16="http://schemas.microsoft.com/office/drawing/2014/main" val="267098273"/>
                  </a:ext>
                </a:extLst>
              </a:tr>
              <a:tr h="697802">
                <a:tc>
                  <a:txBody>
                    <a:bodyPr/>
                    <a:lstStyle/>
                    <a:p>
                      <a:pPr algn="ctr"/>
                      <a:r>
                        <a:rPr lang="en-US" sz="3300" b="1"/>
                        <a:t>R</a:t>
                      </a:r>
                    </a:p>
                  </a:txBody>
                  <a:tcPr marL="94298" marR="94298" marT="47149" marB="47149">
                    <a:solidFill>
                      <a:schemeClr val="accent6">
                        <a:lumMod val="40000"/>
                        <a:lumOff val="60000"/>
                      </a:schemeClr>
                    </a:solidFill>
                  </a:tcPr>
                </a:tc>
                <a:tc>
                  <a:txBody>
                    <a:bodyPr/>
                    <a:lstStyle/>
                    <a:p>
                      <a:r>
                        <a:rPr lang="en-US" sz="2500" b="1"/>
                        <a:t>Relevant</a:t>
                      </a:r>
                    </a:p>
                  </a:txBody>
                  <a:tcPr marL="94298" marR="94298" marT="47149" marB="47149" anchor="ctr">
                    <a:solidFill>
                      <a:schemeClr val="accent6">
                        <a:lumMod val="40000"/>
                        <a:lumOff val="60000"/>
                      </a:schemeClr>
                    </a:solidFill>
                  </a:tcPr>
                </a:tc>
                <a:tc>
                  <a:txBody>
                    <a:bodyPr/>
                    <a:lstStyle/>
                    <a:p>
                      <a:r>
                        <a:rPr lang="en-US" sz="1900" b="0"/>
                        <a:t>Must meet an actual need or solve a challenge! Time and resources should not be committed to simply “doing stuff”</a:t>
                      </a:r>
                    </a:p>
                  </a:txBody>
                  <a:tcPr marL="94298" marR="94298" marT="47149" marB="47149" anchor="ctr">
                    <a:solidFill>
                      <a:schemeClr val="bg1"/>
                    </a:solidFill>
                  </a:tcPr>
                </a:tc>
                <a:extLst>
                  <a:ext uri="{0D108BD9-81ED-4DB2-BD59-A6C34878D82A}">
                    <a16:rowId xmlns:a16="http://schemas.microsoft.com/office/drawing/2014/main" val="3514742139"/>
                  </a:ext>
                </a:extLst>
              </a:tr>
              <a:tr h="634937">
                <a:tc>
                  <a:txBody>
                    <a:bodyPr/>
                    <a:lstStyle/>
                    <a:p>
                      <a:pPr algn="ctr"/>
                      <a:r>
                        <a:rPr lang="en-US" sz="3300" b="1"/>
                        <a:t>T</a:t>
                      </a:r>
                    </a:p>
                  </a:txBody>
                  <a:tcPr marL="94298" marR="94298" marT="47149" marB="47149">
                    <a:solidFill>
                      <a:schemeClr val="accent6">
                        <a:lumMod val="60000"/>
                        <a:lumOff val="40000"/>
                      </a:schemeClr>
                    </a:solidFill>
                  </a:tcPr>
                </a:tc>
                <a:tc>
                  <a:txBody>
                    <a:bodyPr/>
                    <a:lstStyle/>
                    <a:p>
                      <a:r>
                        <a:rPr lang="en-US" sz="2500" b="1"/>
                        <a:t>Time-bound</a:t>
                      </a:r>
                    </a:p>
                  </a:txBody>
                  <a:tcPr marL="94298" marR="94298" marT="47149" marB="47149" anchor="ctr">
                    <a:solidFill>
                      <a:schemeClr val="accent6">
                        <a:lumMod val="60000"/>
                        <a:lumOff val="40000"/>
                      </a:schemeClr>
                    </a:solidFill>
                  </a:tcPr>
                </a:tc>
                <a:tc>
                  <a:txBody>
                    <a:bodyPr/>
                    <a:lstStyle/>
                    <a:p>
                      <a:r>
                        <a:rPr lang="en-US" sz="1900" b="0"/>
                        <a:t>When should this action be started, or completed, or evaluated?</a:t>
                      </a:r>
                    </a:p>
                  </a:txBody>
                  <a:tcPr marL="94298" marR="94298" marT="47149" marB="47149" anchor="ctr">
                    <a:solidFill>
                      <a:schemeClr val="bg1"/>
                    </a:solidFill>
                  </a:tcPr>
                </a:tc>
                <a:extLst>
                  <a:ext uri="{0D108BD9-81ED-4DB2-BD59-A6C34878D82A}">
                    <a16:rowId xmlns:a16="http://schemas.microsoft.com/office/drawing/2014/main" val="937530464"/>
                  </a:ext>
                </a:extLst>
              </a:tr>
            </a:tbl>
          </a:graphicData>
        </a:graphic>
      </p:graphicFrame>
    </p:spTree>
    <p:extLst>
      <p:ext uri="{BB962C8B-B14F-4D97-AF65-F5344CB8AC3E}">
        <p14:creationId xmlns:p14="http://schemas.microsoft.com/office/powerpoint/2010/main" val="268088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49574EE-8F71-3D21-CDDF-9984C162E0F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284765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85C43F-980B-68E8-1B1C-ACB9E826994E}"/>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Overview</a:t>
            </a:r>
          </a:p>
        </p:txBody>
      </p:sp>
      <p:graphicFrame>
        <p:nvGraphicFramePr>
          <p:cNvPr id="5" name="Content Placeholder 4">
            <a:extLst>
              <a:ext uri="{FF2B5EF4-FFF2-40B4-BE49-F238E27FC236}">
                <a16:creationId xmlns:a16="http://schemas.microsoft.com/office/drawing/2014/main" id="{586C7332-AFBB-EDEE-CBE4-3518CF9E3DEF}"/>
              </a:ext>
            </a:extLst>
          </p:cNvPr>
          <p:cNvGraphicFramePr>
            <a:graphicFrameLocks noGrp="1"/>
          </p:cNvGraphicFramePr>
          <p:nvPr>
            <p:ph idx="1"/>
            <p:extLst>
              <p:ext uri="{D42A27DB-BD31-4B8C-83A1-F6EECF244321}">
                <p14:modId xmlns:p14="http://schemas.microsoft.com/office/powerpoint/2010/main" val="2498922947"/>
              </p:ext>
              <p:ext uri="{E7BDC344-281C-4309-B0C6-D0EE65EED2A8}">
                <p202:designPr xmlns:p202="http://schemas.microsoft.com/office/powerpoint/2020/02/main">
                  <p202:designTagLst>
                    <p202:designTag name="ARCH:1:CLS" val="StackedSequentialRowTable"/>
                  </p202:designTagLst>
                </p202:designPr>
              </p:ext>
            </p:extLst>
          </p:nvPr>
        </p:nvGraphicFramePr>
        <p:xfrm>
          <a:off x="1408763" y="2150153"/>
          <a:ext cx="9398414" cy="4117660"/>
        </p:xfrm>
        <a:graphic>
          <a:graphicData uri="http://schemas.openxmlformats.org/drawingml/2006/table">
            <a:tbl>
              <a:tblPr bandRow="1">
                <a:noFill/>
                <a:tableStyleId>{5C22544A-7EE6-4342-B048-85BDC9FD1C3A}</a:tableStyleId>
              </a:tblPr>
              <a:tblGrid>
                <a:gridCol w="1435673">
                  <a:extLst>
                    <a:ext uri="{9D8B030D-6E8A-4147-A177-3AD203B41FA5}">
                      <a16:colId xmlns:a16="http://schemas.microsoft.com/office/drawing/2014/main" val="98359043"/>
                    </a:ext>
                  </a:extLst>
                </a:gridCol>
                <a:gridCol w="7962741">
                  <a:extLst>
                    <a:ext uri="{9D8B030D-6E8A-4147-A177-3AD203B41FA5}">
                      <a16:colId xmlns:a16="http://schemas.microsoft.com/office/drawing/2014/main" val="1251543547"/>
                    </a:ext>
                  </a:extLst>
                </a:gridCol>
              </a:tblGrid>
              <a:tr h="823532">
                <a:tc>
                  <a:txBody>
                    <a:bodyPr/>
                    <a:lstStyle/>
                    <a:p>
                      <a:pPr algn="ctr">
                        <a:buNone/>
                      </a:pPr>
                      <a:r>
                        <a:rPr lang="en-US" sz="3300" b="1" cap="none" spc="0">
                          <a:solidFill>
                            <a:schemeClr val="tx1"/>
                          </a:solidFill>
                        </a:rPr>
                        <a:t>01</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100" b="0" cap="none" spc="0" dirty="0">
                          <a:solidFill>
                            <a:schemeClr val="tx1"/>
                          </a:solidFill>
                        </a:rPr>
                        <a:t>Hindrances to Church Progression</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2825188667"/>
                  </a:ext>
                </a:extLst>
              </a:tr>
              <a:tr h="823532">
                <a:tc>
                  <a:txBody>
                    <a:bodyPr/>
                    <a:lstStyle/>
                    <a:p>
                      <a:pPr algn="ctr">
                        <a:buNone/>
                      </a:pPr>
                      <a:r>
                        <a:rPr lang="en-US" sz="3300" b="1" cap="none" spc="0">
                          <a:solidFill>
                            <a:schemeClr val="tx1"/>
                          </a:solidFill>
                        </a:rPr>
                        <a:t>02</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100" b="0" cap="none" spc="0" dirty="0">
                          <a:solidFill>
                            <a:schemeClr val="tx1"/>
                          </a:solidFill>
                        </a:rPr>
                        <a:t>The Need for Critical Review</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653211823"/>
                  </a:ext>
                </a:extLst>
              </a:tr>
              <a:tr h="823532">
                <a:tc>
                  <a:txBody>
                    <a:bodyPr/>
                    <a:lstStyle/>
                    <a:p>
                      <a:pPr algn="ctr">
                        <a:buNone/>
                      </a:pPr>
                      <a:r>
                        <a:rPr lang="en-US" sz="3300" b="1" cap="none" spc="0">
                          <a:solidFill>
                            <a:schemeClr val="tx1"/>
                          </a:solidFill>
                        </a:rPr>
                        <a:t>03</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100" b="0" cap="none" spc="0" dirty="0">
                          <a:solidFill>
                            <a:schemeClr val="tx1"/>
                          </a:solidFill>
                        </a:rPr>
                        <a:t>Benefits of Conducting a SWOT Analysis</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3934270270"/>
                  </a:ext>
                </a:extLst>
              </a:tr>
              <a:tr h="823532">
                <a:tc>
                  <a:txBody>
                    <a:bodyPr/>
                    <a:lstStyle/>
                    <a:p>
                      <a:pPr algn="ctr">
                        <a:buNone/>
                      </a:pPr>
                      <a:r>
                        <a:rPr lang="en-US" sz="3300" b="1" cap="none" spc="0">
                          <a:solidFill>
                            <a:schemeClr val="tx1"/>
                          </a:solidFill>
                        </a:rPr>
                        <a:t>04</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100" b="0" cap="none" spc="0" dirty="0">
                          <a:solidFill>
                            <a:schemeClr val="tx1"/>
                          </a:solidFill>
                        </a:rPr>
                        <a:t>Conducting a SWOT Analysis</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610533388"/>
                  </a:ext>
                </a:extLst>
              </a:tr>
              <a:tr h="823532">
                <a:tc>
                  <a:txBody>
                    <a:bodyPr/>
                    <a:lstStyle/>
                    <a:p>
                      <a:pPr algn="ctr">
                        <a:buNone/>
                      </a:pPr>
                      <a:r>
                        <a:rPr lang="en-US" sz="3300" b="1" cap="none" spc="0">
                          <a:solidFill>
                            <a:schemeClr val="tx1"/>
                          </a:solidFill>
                        </a:rPr>
                        <a:t>05</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100" b="0" cap="none" spc="0" dirty="0">
                          <a:solidFill>
                            <a:schemeClr val="tx1"/>
                          </a:solidFill>
                        </a:rPr>
                        <a:t>Designing the Strategic Plan</a:t>
                      </a:r>
                    </a:p>
                  </a:txBody>
                  <a:tcPr marL="141446" marR="141446" marT="141446" marB="141446"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3146505757"/>
                  </a:ext>
                </a:extLst>
              </a:tr>
            </a:tbl>
          </a:graphicData>
        </a:graphic>
      </p:graphicFrame>
    </p:spTree>
    <p:extLst>
      <p:ext uri="{BB962C8B-B14F-4D97-AF65-F5344CB8AC3E}">
        <p14:creationId xmlns:p14="http://schemas.microsoft.com/office/powerpoint/2010/main" val="274377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2CA27-FA24-027B-4A25-2E2B96E2C3F0}"/>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Hindrances to Church Progression</a:t>
            </a:r>
          </a:p>
        </p:txBody>
      </p:sp>
      <p:graphicFrame>
        <p:nvGraphicFramePr>
          <p:cNvPr id="5" name="Content Placeholder 2">
            <a:extLst>
              <a:ext uri="{FF2B5EF4-FFF2-40B4-BE49-F238E27FC236}">
                <a16:creationId xmlns:a16="http://schemas.microsoft.com/office/drawing/2014/main" id="{A7F4D42F-26E1-1F0A-8FF1-B83D6B028519}"/>
              </a:ext>
            </a:extLst>
          </p:cNvPr>
          <p:cNvGraphicFramePr>
            <a:graphicFrameLocks noGrp="1"/>
          </p:cNvGraphicFramePr>
          <p:nvPr>
            <p:ph idx="1"/>
            <p:extLst>
              <p:ext uri="{D42A27DB-BD31-4B8C-83A1-F6EECF244321}">
                <p14:modId xmlns:p14="http://schemas.microsoft.com/office/powerpoint/2010/main" val="357475581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29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DB8D-3D99-269A-2A25-37FD5DB810AD}"/>
              </a:ext>
            </a:extLst>
          </p:cNvPr>
          <p:cNvSpPr>
            <a:spLocks noGrp="1"/>
          </p:cNvSpPr>
          <p:nvPr>
            <p:ph type="title"/>
          </p:nvPr>
        </p:nvSpPr>
        <p:spPr>
          <a:xfrm>
            <a:off x="5868557" y="1138036"/>
            <a:ext cx="5444382" cy="1402470"/>
          </a:xfrm>
        </p:spPr>
        <p:txBody>
          <a:bodyPr anchor="t">
            <a:normAutofit/>
          </a:bodyPr>
          <a:lstStyle/>
          <a:p>
            <a:r>
              <a:rPr lang="en-US" sz="3200" b="1"/>
              <a:t>The Need for Critical Review</a:t>
            </a:r>
          </a:p>
        </p:txBody>
      </p:sp>
      <p:pic>
        <p:nvPicPr>
          <p:cNvPr id="5" name="Picture 4" descr="A person holding a globe">
            <a:extLst>
              <a:ext uri="{FF2B5EF4-FFF2-40B4-BE49-F238E27FC236}">
                <a16:creationId xmlns:a16="http://schemas.microsoft.com/office/drawing/2014/main" id="{21091507-1E54-3F72-A4C3-E7E73B9A6C68}"/>
              </a:ext>
            </a:extLst>
          </p:cNvPr>
          <p:cNvPicPr>
            <a:picLocks noChangeAspect="1"/>
          </p:cNvPicPr>
          <p:nvPr/>
        </p:nvPicPr>
        <p:blipFill>
          <a:blip r:embed="rId2"/>
          <a:srcRect l="27820" r="27488"/>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5029FD-EE17-073B-E7C7-13EE6E75741C}"/>
              </a:ext>
            </a:extLst>
          </p:cNvPr>
          <p:cNvSpPr>
            <a:spLocks noGrp="1"/>
          </p:cNvSpPr>
          <p:nvPr>
            <p:ph idx="1"/>
          </p:nvPr>
        </p:nvSpPr>
        <p:spPr>
          <a:xfrm>
            <a:off x="5868557" y="1696720"/>
            <a:ext cx="5444382" cy="4445663"/>
          </a:xfrm>
        </p:spPr>
        <p:txBody>
          <a:bodyPr>
            <a:normAutofit/>
          </a:bodyPr>
          <a:lstStyle/>
          <a:p>
            <a:pPr marL="514350" indent="-514350">
              <a:buFont typeface="+mj-lt"/>
              <a:buAutoNum type="arabicPeriod"/>
            </a:pPr>
            <a:r>
              <a:rPr lang="en-US" dirty="0"/>
              <a:t>Organizations need periodic critical review</a:t>
            </a:r>
          </a:p>
          <a:p>
            <a:pPr marL="914400" lvl="1" indent="-457200">
              <a:buFont typeface="+mj-lt"/>
              <a:buAutoNum type="alphaUcPeriod"/>
            </a:pPr>
            <a:r>
              <a:rPr lang="en-US" sz="2000" dirty="0"/>
              <a:t>The world is constantly changing</a:t>
            </a:r>
          </a:p>
          <a:p>
            <a:pPr marL="914400" lvl="1" indent="-457200">
              <a:buFont typeface="+mj-lt"/>
              <a:buAutoNum type="alphaUcPeriod"/>
            </a:pPr>
            <a:r>
              <a:rPr lang="en-US" sz="2000" dirty="0"/>
              <a:t>Methods become outdated and irrelevant</a:t>
            </a:r>
          </a:p>
          <a:p>
            <a:pPr marL="914400" lvl="1" indent="-457200">
              <a:buFont typeface="+mj-lt"/>
              <a:buAutoNum type="alphaUcPeriod"/>
            </a:pPr>
            <a:r>
              <a:rPr lang="en-US" sz="2000" dirty="0"/>
              <a:t>For the Church, the message must remain the same, but our methods must evolve</a:t>
            </a:r>
          </a:p>
          <a:p>
            <a:pPr marL="514350" indent="-514350">
              <a:buFont typeface="+mj-lt"/>
              <a:buAutoNum type="arabicPeriod"/>
            </a:pPr>
            <a:r>
              <a:rPr lang="en-US" dirty="0"/>
              <a:t>Critical review is an uncomfortable, but necessary process</a:t>
            </a:r>
          </a:p>
        </p:txBody>
      </p:sp>
    </p:spTree>
    <p:extLst>
      <p:ext uri="{BB962C8B-B14F-4D97-AF65-F5344CB8AC3E}">
        <p14:creationId xmlns:p14="http://schemas.microsoft.com/office/powerpoint/2010/main" val="139886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DBF46-4526-5642-38B2-9519647DA049}"/>
              </a:ext>
            </a:extLst>
          </p:cNvPr>
          <p:cNvSpPr>
            <a:spLocks noGrp="1"/>
          </p:cNvSpPr>
          <p:nvPr>
            <p:ph type="title"/>
          </p:nvPr>
        </p:nvSpPr>
        <p:spPr>
          <a:xfrm>
            <a:off x="910049" y="1396686"/>
            <a:ext cx="4199078" cy="4064628"/>
          </a:xfrm>
        </p:spPr>
        <p:txBody>
          <a:bodyPr>
            <a:normAutofit/>
          </a:bodyPr>
          <a:lstStyle/>
          <a:p>
            <a:r>
              <a:rPr lang="en-US" b="1" dirty="0">
                <a:solidFill>
                  <a:srgbClr val="FFFFFF"/>
                </a:solidFill>
                <a:effectLst>
                  <a:outerShdw blurRad="38100" dist="38100" dir="2700000" algn="tl">
                    <a:srgbClr val="000000">
                      <a:alpha val="43137"/>
                    </a:srgbClr>
                  </a:outerShdw>
                </a:effectLst>
              </a:rPr>
              <a:t>SWOT Analysis: </a:t>
            </a:r>
            <a:r>
              <a:rPr lang="en-US" sz="2400" b="1" dirty="0">
                <a:solidFill>
                  <a:srgbClr val="FFFFFF"/>
                </a:solidFill>
                <a:effectLst>
                  <a:outerShdw blurRad="38100" dist="38100" dir="2700000" algn="tl">
                    <a:srgbClr val="000000">
                      <a:alpha val="43137"/>
                    </a:srgbClr>
                  </a:outerShdw>
                </a:effectLst>
              </a:rPr>
              <a:t>Definition, Rationale, Benefits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81137C-78A1-DA56-F5E4-AE496C08B910}"/>
              </a:ext>
            </a:extLst>
          </p:cNvPr>
          <p:cNvSpPr>
            <a:spLocks noGrp="1"/>
          </p:cNvSpPr>
          <p:nvPr>
            <p:ph idx="1"/>
          </p:nvPr>
        </p:nvSpPr>
        <p:spPr>
          <a:xfrm>
            <a:off x="5370153" y="1526033"/>
            <a:ext cx="5536397" cy="3935281"/>
          </a:xfrm>
        </p:spPr>
        <p:txBody>
          <a:bodyPr>
            <a:normAutofit/>
          </a:bodyPr>
          <a:lstStyle/>
          <a:p>
            <a:pPr marL="0" indent="0">
              <a:buNone/>
            </a:pPr>
            <a:r>
              <a:rPr lang="en-US" b="1" dirty="0"/>
              <a:t>Definition:</a:t>
            </a:r>
            <a:r>
              <a:rPr lang="en-US" dirty="0"/>
              <a:t> A tool that aids in the structured evaluation of an organization’s strengths, weaknesses, opportunities, and threats</a:t>
            </a:r>
          </a:p>
        </p:txBody>
      </p:sp>
    </p:spTree>
    <p:extLst>
      <p:ext uri="{BB962C8B-B14F-4D97-AF65-F5344CB8AC3E}">
        <p14:creationId xmlns:p14="http://schemas.microsoft.com/office/powerpoint/2010/main" val="254960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13EADF-86D8-E1BA-D5EC-7BA79A22C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DF922-CC71-E9CF-1A5F-C5EED54765CE}"/>
              </a:ext>
            </a:extLst>
          </p:cNvPr>
          <p:cNvSpPr>
            <a:spLocks noGrp="1"/>
          </p:cNvSpPr>
          <p:nvPr>
            <p:ph type="title"/>
          </p:nvPr>
        </p:nvSpPr>
        <p:spPr>
          <a:xfrm>
            <a:off x="5868557" y="1138036"/>
            <a:ext cx="5444382" cy="1402470"/>
          </a:xfrm>
        </p:spPr>
        <p:txBody>
          <a:bodyPr anchor="t">
            <a:normAutofit/>
          </a:bodyPr>
          <a:lstStyle/>
          <a:p>
            <a:r>
              <a:rPr lang="en-US" sz="3200" b="1"/>
              <a:t>SWOT: Definition, Rationale, Benefits</a:t>
            </a:r>
          </a:p>
        </p:txBody>
      </p:sp>
      <p:pic>
        <p:nvPicPr>
          <p:cNvPr id="5" name="Picture 4" descr="One in a crowd">
            <a:extLst>
              <a:ext uri="{FF2B5EF4-FFF2-40B4-BE49-F238E27FC236}">
                <a16:creationId xmlns:a16="http://schemas.microsoft.com/office/drawing/2014/main" id="{F4A12E0A-4BDA-8722-0FD7-BAB92A3521E8}"/>
              </a:ext>
            </a:extLst>
          </p:cNvPr>
          <p:cNvPicPr>
            <a:picLocks noChangeAspect="1"/>
          </p:cNvPicPr>
          <p:nvPr/>
        </p:nvPicPr>
        <p:blipFill>
          <a:blip r:embed="rId2"/>
          <a:srcRect l="25928" r="17738"/>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6CBD0D-B15B-34E2-FBF2-E5CAD728A14D}"/>
              </a:ext>
            </a:extLst>
          </p:cNvPr>
          <p:cNvSpPr>
            <a:spLocks noGrp="1"/>
          </p:cNvSpPr>
          <p:nvPr>
            <p:ph idx="1"/>
          </p:nvPr>
        </p:nvSpPr>
        <p:spPr>
          <a:xfrm>
            <a:off x="5868557" y="2551176"/>
            <a:ext cx="5444382" cy="3591207"/>
          </a:xfrm>
        </p:spPr>
        <p:txBody>
          <a:bodyPr>
            <a:normAutofit/>
          </a:bodyPr>
          <a:lstStyle/>
          <a:p>
            <a:pPr marL="0" indent="0">
              <a:buNone/>
            </a:pPr>
            <a:r>
              <a:rPr lang="en-US" b="1" dirty="0"/>
              <a:t>Rationale:</a:t>
            </a:r>
            <a:r>
              <a:rPr lang="en-US" dirty="0"/>
              <a:t> An organization or business needs to have an objective knowledge of how well it is doing in comparison to its competition, its own potential, or alignment with its own mission</a:t>
            </a:r>
          </a:p>
        </p:txBody>
      </p:sp>
    </p:spTree>
    <p:extLst>
      <p:ext uri="{BB962C8B-B14F-4D97-AF65-F5344CB8AC3E}">
        <p14:creationId xmlns:p14="http://schemas.microsoft.com/office/powerpoint/2010/main" val="140571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197DE9-0FE5-C8BA-3566-B315231079DE}"/>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35B9E-25BC-FE9E-752C-D6F340EDABB4}"/>
              </a:ext>
            </a:extLst>
          </p:cNvPr>
          <p:cNvSpPr>
            <a:spLocks noGrp="1"/>
          </p:cNvSpPr>
          <p:nvPr>
            <p:ph type="title"/>
          </p:nvPr>
        </p:nvSpPr>
        <p:spPr>
          <a:xfrm>
            <a:off x="761803" y="350196"/>
            <a:ext cx="4646904" cy="1624520"/>
          </a:xfrm>
        </p:spPr>
        <p:txBody>
          <a:bodyPr anchor="ctr">
            <a:normAutofit/>
          </a:bodyPr>
          <a:lstStyle/>
          <a:p>
            <a:r>
              <a:rPr lang="en-US" sz="4000" b="1"/>
              <a:t>SWOT: Definition, Rationale, Benefits</a:t>
            </a:r>
          </a:p>
        </p:txBody>
      </p:sp>
      <p:sp>
        <p:nvSpPr>
          <p:cNvPr id="3" name="Content Placeholder 2">
            <a:extLst>
              <a:ext uri="{FF2B5EF4-FFF2-40B4-BE49-F238E27FC236}">
                <a16:creationId xmlns:a16="http://schemas.microsoft.com/office/drawing/2014/main" id="{9EDA2920-07D7-7F4F-8C31-86822DD65810}"/>
              </a:ext>
            </a:extLst>
          </p:cNvPr>
          <p:cNvSpPr>
            <a:spLocks noGrp="1"/>
          </p:cNvSpPr>
          <p:nvPr>
            <p:ph idx="1"/>
          </p:nvPr>
        </p:nvSpPr>
        <p:spPr>
          <a:xfrm>
            <a:off x="761802" y="2743200"/>
            <a:ext cx="4646905" cy="3613149"/>
          </a:xfrm>
        </p:spPr>
        <p:txBody>
          <a:bodyPr anchor="t">
            <a:normAutofit/>
          </a:bodyPr>
          <a:lstStyle/>
          <a:p>
            <a:pPr marL="0" indent="0">
              <a:buNone/>
            </a:pPr>
            <a:r>
              <a:rPr lang="en-US" b="1" dirty="0"/>
              <a:t>Benefits:</a:t>
            </a:r>
            <a:r>
              <a:rPr lang="en-US" dirty="0"/>
              <a:t> Conducting a SWOT analysis helps to reveal critical  information about the organization that may be essential for planning its future objectives or managing its current realities</a:t>
            </a:r>
          </a:p>
        </p:txBody>
      </p:sp>
      <p:pic>
        <p:nvPicPr>
          <p:cNvPr id="5" name="Picture 4" descr="People at the meeting desk">
            <a:extLst>
              <a:ext uri="{FF2B5EF4-FFF2-40B4-BE49-F238E27FC236}">
                <a16:creationId xmlns:a16="http://schemas.microsoft.com/office/drawing/2014/main" id="{45AFC65E-C24C-3EB1-A9B7-262147FF5ED2}"/>
              </a:ext>
            </a:extLst>
          </p:cNvPr>
          <p:cNvPicPr>
            <a:picLocks noChangeAspect="1"/>
          </p:cNvPicPr>
          <p:nvPr/>
        </p:nvPicPr>
        <p:blipFill>
          <a:blip r:embed="rId2"/>
          <a:srcRect l="20271" r="29673"/>
          <a:stretch>
            <a:fillRect/>
          </a:stretch>
        </p:blipFill>
        <p:spPr>
          <a:xfrm>
            <a:off x="6096000" y="1"/>
            <a:ext cx="6102825" cy="6858000"/>
          </a:xfrm>
          <a:prstGeom prst="rect">
            <a:avLst/>
          </a:prstGeom>
        </p:spPr>
      </p:pic>
    </p:spTree>
    <p:extLst>
      <p:ext uri="{BB962C8B-B14F-4D97-AF65-F5344CB8AC3E}">
        <p14:creationId xmlns:p14="http://schemas.microsoft.com/office/powerpoint/2010/main" val="240137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5"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0CC884F-5E0F-DAC3-FAB3-3161F8AE30B4}"/>
              </a:ext>
            </a:extLst>
          </p:cNvPr>
          <p:cNvSpPr>
            <a:spLocks noGrp="1"/>
          </p:cNvSpPr>
          <p:nvPr>
            <p:ph type="title"/>
          </p:nvPr>
        </p:nvSpPr>
        <p:spPr>
          <a:xfrm>
            <a:off x="786385" y="841248"/>
            <a:ext cx="5129600" cy="5340097"/>
          </a:xfrm>
        </p:spPr>
        <p:txBody>
          <a:bodyPr anchor="ctr">
            <a:normAutofit/>
          </a:bodyPr>
          <a:lstStyle/>
          <a:p>
            <a:r>
              <a:rPr lang="en-US" sz="4800" b="1" dirty="0">
                <a:solidFill>
                  <a:schemeClr val="bg1"/>
                </a:solidFill>
                <a:effectLst>
                  <a:outerShdw blurRad="38100" dist="38100" dir="2700000" algn="tl">
                    <a:srgbClr val="000000">
                      <a:alpha val="43137"/>
                    </a:srgbClr>
                  </a:outerShdw>
                </a:effectLst>
              </a:rPr>
              <a:t>Conducting a SWOT Analysis</a:t>
            </a:r>
          </a:p>
        </p:txBody>
      </p:sp>
      <p:sp>
        <p:nvSpPr>
          <p:cNvPr id="3" name="Content Placeholder 2">
            <a:extLst>
              <a:ext uri="{FF2B5EF4-FFF2-40B4-BE49-F238E27FC236}">
                <a16:creationId xmlns:a16="http://schemas.microsoft.com/office/drawing/2014/main" id="{3304B0C6-ACEC-4876-D3F6-FE19A3B095FA}"/>
              </a:ext>
            </a:extLst>
          </p:cNvPr>
          <p:cNvSpPr>
            <a:spLocks noGrp="1"/>
          </p:cNvSpPr>
          <p:nvPr>
            <p:ph idx="1"/>
          </p:nvPr>
        </p:nvSpPr>
        <p:spPr>
          <a:xfrm>
            <a:off x="6234037" y="841247"/>
            <a:ext cx="5301255" cy="5340097"/>
          </a:xfrm>
        </p:spPr>
        <p:txBody>
          <a:bodyPr anchor="t">
            <a:normAutofit/>
          </a:bodyPr>
          <a:lstStyle/>
          <a:p>
            <a:pPr marL="514350" indent="-514350">
              <a:buFont typeface="+mj-lt"/>
              <a:buAutoNum type="arabicPeriod"/>
            </a:pPr>
            <a:r>
              <a:rPr lang="en-US" sz="2400" dirty="0">
                <a:solidFill>
                  <a:schemeClr val="tx2"/>
                </a:solidFill>
              </a:rPr>
              <a:t>This method or approach is very engaged and time consuming, but it yields the best and most plentiful data to work with!</a:t>
            </a:r>
          </a:p>
          <a:p>
            <a:pPr marL="514350" indent="-514350">
              <a:buFont typeface="+mj-lt"/>
              <a:buAutoNum type="arabicPeriod"/>
            </a:pPr>
            <a:r>
              <a:rPr lang="en-US" sz="2400" dirty="0">
                <a:solidFill>
                  <a:schemeClr val="tx2"/>
                </a:solidFill>
              </a:rPr>
              <a:t>The pastor cannot unilaterally write a strategic plan for the church. That’s his/her plan, if the congregation is not involved.</a:t>
            </a:r>
          </a:p>
          <a:p>
            <a:pPr marL="514350" indent="-514350">
              <a:buFont typeface="+mj-lt"/>
              <a:buAutoNum type="arabicPeriod"/>
            </a:pPr>
            <a:r>
              <a:rPr lang="en-US" sz="2400" dirty="0">
                <a:solidFill>
                  <a:schemeClr val="tx2"/>
                </a:solidFill>
              </a:rPr>
              <a:t>A SWOT analysis reduces the subjectivity of the planning process and “forces” us to deal with obvious trends and themes</a:t>
            </a:r>
          </a:p>
        </p:txBody>
      </p:sp>
    </p:spTree>
    <p:extLst>
      <p:ext uri="{BB962C8B-B14F-4D97-AF65-F5344CB8AC3E}">
        <p14:creationId xmlns:p14="http://schemas.microsoft.com/office/powerpoint/2010/main" val="243524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5A1589-04B2-D8F4-AFB9-488CA69EF5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DDFDB-6CF0-FEA6-AD4C-54CE075435B6}"/>
              </a:ext>
            </a:extLst>
          </p:cNvPr>
          <p:cNvSpPr>
            <a:spLocks noGrp="1"/>
          </p:cNvSpPr>
          <p:nvPr>
            <p:ph type="title"/>
          </p:nvPr>
        </p:nvSpPr>
        <p:spPr>
          <a:xfrm>
            <a:off x="681135" y="538481"/>
            <a:ext cx="6319105" cy="1086172"/>
          </a:xfrm>
        </p:spPr>
        <p:txBody>
          <a:bodyPr>
            <a:normAutofit/>
          </a:bodyPr>
          <a:lstStyle/>
          <a:p>
            <a:r>
              <a:rPr lang="en-US" sz="3600" b="1" dirty="0">
                <a:solidFill>
                  <a:schemeClr val="tx2"/>
                </a:solidFill>
              </a:rPr>
              <a:t>Conducting a SWOT Analysis</a:t>
            </a:r>
          </a:p>
        </p:txBody>
      </p:sp>
      <p:sp>
        <p:nvSpPr>
          <p:cNvPr id="3" name="Content Placeholder 2">
            <a:extLst>
              <a:ext uri="{FF2B5EF4-FFF2-40B4-BE49-F238E27FC236}">
                <a16:creationId xmlns:a16="http://schemas.microsoft.com/office/drawing/2014/main" id="{FC0B1CCF-BE7B-E32D-6CFF-65D8A0F72466}"/>
              </a:ext>
            </a:extLst>
          </p:cNvPr>
          <p:cNvSpPr>
            <a:spLocks noGrp="1"/>
          </p:cNvSpPr>
          <p:nvPr>
            <p:ph idx="1"/>
          </p:nvPr>
        </p:nvSpPr>
        <p:spPr>
          <a:xfrm>
            <a:off x="804671" y="1463040"/>
            <a:ext cx="5362863" cy="4597931"/>
          </a:xfrm>
        </p:spPr>
        <p:txBody>
          <a:bodyPr anchor="t">
            <a:noAutofit/>
          </a:bodyPr>
          <a:lstStyle/>
          <a:p>
            <a:pPr marL="514350" indent="-514350">
              <a:buFont typeface="+mj-lt"/>
              <a:buAutoNum type="arabicPeriod"/>
            </a:pPr>
            <a:r>
              <a:rPr lang="en-US" sz="2200" dirty="0">
                <a:solidFill>
                  <a:schemeClr val="tx2"/>
                </a:solidFill>
              </a:rPr>
              <a:t>Two approaches could potentially be used to obtain the data from a SWOT analysis</a:t>
            </a:r>
          </a:p>
          <a:p>
            <a:pPr marL="1371600" lvl="2" indent="-457200">
              <a:buFont typeface="+mj-lt"/>
              <a:buAutoNum type="alphaUcPeriod"/>
            </a:pPr>
            <a:r>
              <a:rPr lang="en-US" sz="2200" dirty="0">
                <a:solidFill>
                  <a:schemeClr val="tx2"/>
                </a:solidFill>
              </a:rPr>
              <a:t>Small group discussions (focus groups)</a:t>
            </a:r>
          </a:p>
          <a:p>
            <a:pPr marL="1371600" lvl="2" indent="-457200">
              <a:buFont typeface="+mj-lt"/>
              <a:buAutoNum type="alphaUcPeriod"/>
            </a:pPr>
            <a:r>
              <a:rPr lang="en-US" sz="2200" dirty="0">
                <a:solidFill>
                  <a:schemeClr val="tx2"/>
                </a:solidFill>
              </a:rPr>
              <a:t>Develop or utilize a survey instrument (such as SurveyMonkey.com)</a:t>
            </a:r>
          </a:p>
          <a:p>
            <a:pPr marL="514350" indent="-514350">
              <a:buFont typeface="+mj-lt"/>
              <a:buAutoNum type="arabicPeriod"/>
            </a:pPr>
            <a:r>
              <a:rPr lang="en-US" sz="2200" dirty="0">
                <a:solidFill>
                  <a:schemeClr val="tx2"/>
                </a:solidFill>
              </a:rPr>
              <a:t>SWOT will generate a lot of data that will need to be sorted and analyzed to identify trends and themes, from which valuable information can be extracted to aid in the development of the strategic plan</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tatistics">
            <a:extLst>
              <a:ext uri="{FF2B5EF4-FFF2-40B4-BE49-F238E27FC236}">
                <a16:creationId xmlns:a16="http://schemas.microsoft.com/office/drawing/2014/main" id="{01C6F8CB-C71A-BF02-5FBA-177B042BEE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129102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TotalTime>
  <Words>951</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Aptos</vt:lpstr>
      <vt:lpstr>Aptos Display</vt:lpstr>
      <vt:lpstr>Arial</vt:lpstr>
      <vt:lpstr>Calibri</vt:lpstr>
      <vt:lpstr>Office Theme</vt:lpstr>
      <vt:lpstr>PowerPoint Presentation</vt:lpstr>
      <vt:lpstr>Overview</vt:lpstr>
      <vt:lpstr>Hindrances to Church Progression</vt:lpstr>
      <vt:lpstr>The Need for Critical Review</vt:lpstr>
      <vt:lpstr>SWOT Analysis: Definition, Rationale, Benefits</vt:lpstr>
      <vt:lpstr>SWOT: Definition, Rationale, Benefits</vt:lpstr>
      <vt:lpstr>SWOT: Definition, Rationale, Benefits</vt:lpstr>
      <vt:lpstr>Conducting a SWOT Analysis</vt:lpstr>
      <vt:lpstr>Conducting a SWOT Analysis</vt:lpstr>
      <vt:lpstr>PowerPoint Presentation</vt:lpstr>
      <vt:lpstr>PowerPoint Presentation</vt:lpstr>
      <vt:lpstr>PowerPoint Presentation</vt:lpstr>
      <vt:lpstr>Designing the Strategic Plan</vt:lpstr>
      <vt:lpstr>Structure of the Strategic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Everton A. Ennis</dc:creator>
  <cp:lastModifiedBy>Dr. Everton A. Ennis</cp:lastModifiedBy>
  <cp:revision>20</cp:revision>
  <dcterms:created xsi:type="dcterms:W3CDTF">2026-01-08T17:42:41Z</dcterms:created>
  <dcterms:modified xsi:type="dcterms:W3CDTF">2026-01-08T21:07:54Z</dcterms:modified>
</cp:coreProperties>
</file>