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8" r:id="rId16"/>
    <p:sldId id="267" r:id="rId17"/>
    <p:sldId id="269" r:id="rId18"/>
  </p:sldIdLst>
  <p:sldSz cx="18288000" cy="10287000"/>
  <p:notesSz cx="6858000" cy="9144000"/>
  <p:embeddedFontLst>
    <p:embeddedFont>
      <p:font typeface="Canva Sans Bold" panose="020B0604020202020204" charset="0"/>
      <p:regular r:id="rId20"/>
    </p:embeddedFont>
    <p:embeddedFont>
      <p:font typeface="Canva Sans Bold Italics" panose="020B0604020202020204" charset="0"/>
      <p:regular r:id="rId21"/>
    </p:embeddedFont>
    <p:embeddedFont>
      <p:font typeface="Century" panose="02040604050505020304" pitchFamily="18" charset="0"/>
      <p:regular r:id="rId22"/>
    </p:embeddedFont>
    <p:embeddedFont>
      <p:font typeface="Cooper Hewitt Bold" panose="020B0604020202020204" charset="0"/>
      <p:regular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Bold" panose="00000800000000000000" charset="0"/>
      <p:regular r:id="rId28"/>
    </p:embeddedFont>
    <p:embeddedFont>
      <p:font typeface="Poppins Medium" panose="00000600000000000000" pitchFamily="2" charset="0"/>
      <p:regular r:id="rId29"/>
      <p:italic r:id="rId30"/>
    </p:embeddedFont>
    <p:embeddedFont>
      <p:font typeface="Poppins Medium Italics" panose="020B0604020202020204" charset="0"/>
      <p:regular r:id="rId31"/>
    </p:embeddedFont>
    <p:embeddedFont>
      <p:font typeface="Poppins Semi-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22" autoAdjust="0"/>
  </p:normalViewPr>
  <p:slideViewPr>
    <p:cSldViewPr>
      <p:cViewPr varScale="1">
        <p:scale>
          <a:sx n="25" d="100"/>
          <a:sy n="25" d="100"/>
        </p:scale>
        <p:origin x="1347" y="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tra Betts" userId="394671e5b53efbc5" providerId="LiveId" clId="{59C4FB19-670F-4459-A79F-305A9ED790AD}"/>
    <pc:docChg chg="custSel modSld">
      <pc:chgData name="Detra Betts" userId="394671e5b53efbc5" providerId="LiveId" clId="{59C4FB19-670F-4459-A79F-305A9ED790AD}" dt="2026-01-08T04:21:50.008" v="2" actId="1076"/>
      <pc:docMkLst>
        <pc:docMk/>
      </pc:docMkLst>
      <pc:sldChg chg="delSp modSp mod">
        <pc:chgData name="Detra Betts" userId="394671e5b53efbc5" providerId="LiveId" clId="{59C4FB19-670F-4459-A79F-305A9ED790AD}" dt="2026-01-08T04:21:50.008" v="2" actId="1076"/>
        <pc:sldMkLst>
          <pc:docMk/>
          <pc:sldMk cId="0" sldId="256"/>
        </pc:sldMkLst>
        <pc:spChg chg="mod">
          <ac:chgData name="Detra Betts" userId="394671e5b53efbc5" providerId="LiveId" clId="{59C4FB19-670F-4459-A79F-305A9ED790AD}" dt="2026-01-08T04:21:50.008" v="2" actId="1076"/>
          <ac:spMkLst>
            <pc:docMk/>
            <pc:sldMk cId="0" sldId="256"/>
            <ac:spMk id="19" creationId="{00000000-0000-0000-0000-000000000000}"/>
          </ac:spMkLst>
        </pc:spChg>
        <pc:spChg chg="mod">
          <ac:chgData name="Detra Betts" userId="394671e5b53efbc5" providerId="LiveId" clId="{59C4FB19-670F-4459-A79F-305A9ED790AD}" dt="2026-01-08T04:21:38.005" v="1" actId="1076"/>
          <ac:spMkLst>
            <pc:docMk/>
            <pc:sldMk cId="0" sldId="256"/>
            <ac:spMk id="21" creationId="{00000000-0000-0000-0000-000000000000}"/>
          </ac:spMkLst>
        </pc:spChg>
        <pc:grpChg chg="del">
          <ac:chgData name="Detra Betts" userId="394671e5b53efbc5" providerId="LiveId" clId="{59C4FB19-670F-4459-A79F-305A9ED790AD}" dt="2026-01-08T04:21:24.382" v="0" actId="478"/>
          <ac:grpSpMkLst>
            <pc:docMk/>
            <pc:sldMk cId="0" sldId="256"/>
            <ac:grpSpMk id="1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00426-ADF7-4C26-8757-859D059D468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F169-5B8F-44EF-9ECC-A70EBFD6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3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4F169-5B8F-44EF-9ECC-A70EBFD6AA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hyperlink" Target="https://www.flickr.com/photos/48946094@N04/454306084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.sv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28477" y="980102"/>
            <a:ext cx="6492991" cy="6307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556"/>
              </a:lnSpc>
            </a:pPr>
            <a:r>
              <a:rPr lang="en-US" sz="8687" b="1" dirty="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Trauma-Informed Community Engagement</a:t>
            </a:r>
          </a:p>
          <a:p>
            <a:pPr algn="r">
              <a:lnSpc>
                <a:spcPts val="9556"/>
              </a:lnSpc>
            </a:pPr>
            <a:endParaRPr lang="en-US" sz="8687" b="1" dirty="0">
              <a:solidFill>
                <a:srgbClr val="000000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302586" y="1244926"/>
            <a:ext cx="8116366" cy="7797148"/>
            <a:chOff x="0" y="0"/>
            <a:chExt cx="84607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46076" cy="812800"/>
            </a:xfrm>
            <a:custGeom>
              <a:avLst/>
              <a:gdLst/>
              <a:ahLst/>
              <a:cxnLst/>
              <a:rect l="l" t="t" r="r" b="b"/>
              <a:pathLst>
                <a:path w="846076" h="812800">
                  <a:moveTo>
                    <a:pt x="423038" y="0"/>
                  </a:moveTo>
                  <a:cubicBezTo>
                    <a:pt x="189401" y="0"/>
                    <a:pt x="0" y="181951"/>
                    <a:pt x="0" y="406400"/>
                  </a:cubicBezTo>
                  <a:cubicBezTo>
                    <a:pt x="0" y="630849"/>
                    <a:pt x="189401" y="812800"/>
                    <a:pt x="423038" y="812800"/>
                  </a:cubicBezTo>
                  <a:cubicBezTo>
                    <a:pt x="656676" y="812800"/>
                    <a:pt x="846076" y="630849"/>
                    <a:pt x="846076" y="406400"/>
                  </a:cubicBezTo>
                  <a:cubicBezTo>
                    <a:pt x="846076" y="181951"/>
                    <a:pt x="656676" y="0"/>
                    <a:pt x="42303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E24E99">
                    <a:alpha val="100000"/>
                  </a:srgbClr>
                </a:gs>
              </a:gsLst>
              <a:lin ang="5400000"/>
            </a:gra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21586" y="1244926"/>
            <a:ext cx="8116366" cy="7797148"/>
            <a:chOff x="0" y="0"/>
            <a:chExt cx="846076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6076" cy="812800"/>
            </a:xfrm>
            <a:custGeom>
              <a:avLst/>
              <a:gdLst/>
              <a:ahLst/>
              <a:cxnLst/>
              <a:rect l="l" t="t" r="r" b="b"/>
              <a:pathLst>
                <a:path w="846076" h="812800">
                  <a:moveTo>
                    <a:pt x="423038" y="0"/>
                  </a:moveTo>
                  <a:cubicBezTo>
                    <a:pt x="189401" y="0"/>
                    <a:pt x="0" y="181951"/>
                    <a:pt x="0" y="406400"/>
                  </a:cubicBezTo>
                  <a:cubicBezTo>
                    <a:pt x="0" y="630849"/>
                    <a:pt x="189401" y="812800"/>
                    <a:pt x="423038" y="812800"/>
                  </a:cubicBezTo>
                  <a:cubicBezTo>
                    <a:pt x="656676" y="812800"/>
                    <a:pt x="846076" y="630849"/>
                    <a:pt x="846076" y="406400"/>
                  </a:cubicBezTo>
                  <a:cubicBezTo>
                    <a:pt x="846076" y="181951"/>
                    <a:pt x="656676" y="0"/>
                    <a:pt x="423038" y="0"/>
                  </a:cubicBezTo>
                  <a:close/>
                </a:path>
              </a:pathLst>
            </a:custGeom>
            <a:blipFill>
              <a:blip r:embed="rId2"/>
              <a:stretch>
                <a:fillRect l="-22095" r="-22095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533400" y="0"/>
            <a:ext cx="2073985" cy="10335668"/>
            <a:chOff x="0" y="0"/>
            <a:chExt cx="812800" cy="641008"/>
          </a:xfrm>
        </p:grpSpPr>
        <p:sp>
          <p:nvSpPr>
            <p:cNvPr id="8" name="Freeform 8"/>
            <p:cNvSpPr/>
            <p:nvPr/>
          </p:nvSpPr>
          <p:spPr>
            <a:xfrm>
              <a:off x="15230" y="0"/>
              <a:ext cx="782341" cy="641008"/>
            </a:xfrm>
            <a:custGeom>
              <a:avLst/>
              <a:gdLst/>
              <a:ahLst/>
              <a:cxnLst/>
              <a:rect l="l" t="t" r="r" b="b"/>
              <a:pathLst>
                <a:path w="782341" h="641008">
                  <a:moveTo>
                    <a:pt x="740733" y="0"/>
                  </a:moveTo>
                  <a:lnTo>
                    <a:pt x="41607" y="0"/>
                  </a:lnTo>
                  <a:cubicBezTo>
                    <a:pt x="28341" y="0"/>
                    <a:pt x="15870" y="6326"/>
                    <a:pt x="8034" y="17030"/>
                  </a:cubicBezTo>
                  <a:cubicBezTo>
                    <a:pt x="198" y="27734"/>
                    <a:pt x="-2064" y="41534"/>
                    <a:pt x="1945" y="54179"/>
                  </a:cubicBezTo>
                  <a:lnTo>
                    <a:pt x="69195" y="266325"/>
                  </a:lnTo>
                  <a:cubicBezTo>
                    <a:pt x="80371" y="301580"/>
                    <a:pt x="80371" y="339428"/>
                    <a:pt x="69195" y="374683"/>
                  </a:cubicBezTo>
                  <a:lnTo>
                    <a:pt x="1945" y="586828"/>
                  </a:lnTo>
                  <a:cubicBezTo>
                    <a:pt x="-2064" y="599474"/>
                    <a:pt x="198" y="613273"/>
                    <a:pt x="8034" y="623978"/>
                  </a:cubicBezTo>
                  <a:cubicBezTo>
                    <a:pt x="15870" y="634682"/>
                    <a:pt x="28341" y="641008"/>
                    <a:pt x="41607" y="641008"/>
                  </a:cubicBezTo>
                  <a:lnTo>
                    <a:pt x="740733" y="641008"/>
                  </a:lnTo>
                  <a:cubicBezTo>
                    <a:pt x="753999" y="641008"/>
                    <a:pt x="766470" y="634682"/>
                    <a:pt x="774306" y="623978"/>
                  </a:cubicBezTo>
                  <a:cubicBezTo>
                    <a:pt x="782142" y="613273"/>
                    <a:pt x="784404" y="599474"/>
                    <a:pt x="780395" y="586828"/>
                  </a:cubicBezTo>
                  <a:lnTo>
                    <a:pt x="713145" y="374683"/>
                  </a:lnTo>
                  <a:cubicBezTo>
                    <a:pt x="701969" y="339428"/>
                    <a:pt x="701969" y="301580"/>
                    <a:pt x="713145" y="266325"/>
                  </a:cubicBezTo>
                  <a:lnTo>
                    <a:pt x="780395" y="54179"/>
                  </a:lnTo>
                  <a:cubicBezTo>
                    <a:pt x="784404" y="41534"/>
                    <a:pt x="782142" y="27734"/>
                    <a:pt x="774306" y="17030"/>
                  </a:cubicBezTo>
                  <a:cubicBezTo>
                    <a:pt x="766470" y="6326"/>
                    <a:pt x="753999" y="0"/>
                    <a:pt x="74073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0B4E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8900" y="-38100"/>
              <a:ext cx="635000" cy="679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811898" y="9534371"/>
            <a:ext cx="5337280" cy="665642"/>
            <a:chOff x="0" y="0"/>
            <a:chExt cx="1432878" cy="1787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2878" cy="178702"/>
            </a:xfrm>
            <a:custGeom>
              <a:avLst/>
              <a:gdLst/>
              <a:ahLst/>
              <a:cxnLst/>
              <a:rect l="l" t="t" r="r" b="b"/>
              <a:pathLst>
                <a:path w="1432878" h="178702">
                  <a:moveTo>
                    <a:pt x="89351" y="0"/>
                  </a:moveTo>
                  <a:lnTo>
                    <a:pt x="1343526" y="0"/>
                  </a:lnTo>
                  <a:cubicBezTo>
                    <a:pt x="1367224" y="0"/>
                    <a:pt x="1389951" y="9414"/>
                    <a:pt x="1406707" y="26170"/>
                  </a:cubicBezTo>
                  <a:cubicBezTo>
                    <a:pt x="1423464" y="42927"/>
                    <a:pt x="1432878" y="65654"/>
                    <a:pt x="1432878" y="89351"/>
                  </a:cubicBezTo>
                  <a:lnTo>
                    <a:pt x="1432878" y="89351"/>
                  </a:lnTo>
                  <a:cubicBezTo>
                    <a:pt x="1432878" y="138698"/>
                    <a:pt x="1392874" y="178702"/>
                    <a:pt x="1343526" y="178702"/>
                  </a:cubicBezTo>
                  <a:lnTo>
                    <a:pt x="89351" y="178702"/>
                  </a:lnTo>
                  <a:cubicBezTo>
                    <a:pt x="65654" y="178702"/>
                    <a:pt x="42927" y="169289"/>
                    <a:pt x="26170" y="152532"/>
                  </a:cubicBezTo>
                  <a:cubicBezTo>
                    <a:pt x="9414" y="135775"/>
                    <a:pt x="0" y="113049"/>
                    <a:pt x="0" y="89351"/>
                  </a:cubicBezTo>
                  <a:lnTo>
                    <a:pt x="0" y="89351"/>
                  </a:lnTo>
                  <a:cubicBezTo>
                    <a:pt x="0" y="65654"/>
                    <a:pt x="9414" y="42927"/>
                    <a:pt x="26170" y="26170"/>
                  </a:cubicBezTo>
                  <a:cubicBezTo>
                    <a:pt x="42927" y="9414"/>
                    <a:pt x="65654" y="0"/>
                    <a:pt x="8935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E24E9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432878" cy="216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5400000">
            <a:off x="14417043" y="5942847"/>
            <a:ext cx="281260" cy="1120965"/>
          </a:xfrm>
          <a:custGeom>
            <a:avLst/>
            <a:gdLst/>
            <a:ahLst/>
            <a:cxnLst/>
            <a:rect l="l" t="t" r="r" b="b"/>
            <a:pathLst>
              <a:path w="281260" h="1120965">
                <a:moveTo>
                  <a:pt x="0" y="0"/>
                </a:moveTo>
                <a:lnTo>
                  <a:pt x="281260" y="0"/>
                </a:lnTo>
                <a:lnTo>
                  <a:pt x="281260" y="1120965"/>
                </a:lnTo>
                <a:lnTo>
                  <a:pt x="0" y="11209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5400000">
            <a:off x="10308481" y="7536915"/>
            <a:ext cx="960693" cy="720700"/>
          </a:xfrm>
          <a:custGeom>
            <a:avLst/>
            <a:gdLst/>
            <a:ahLst/>
            <a:cxnLst/>
            <a:rect l="l" t="t" r="r" b="b"/>
            <a:pathLst>
              <a:path w="960693" h="720700">
                <a:moveTo>
                  <a:pt x="0" y="0"/>
                </a:moveTo>
                <a:lnTo>
                  <a:pt x="960693" y="0"/>
                </a:lnTo>
                <a:lnTo>
                  <a:pt x="960693" y="720701"/>
                </a:lnTo>
                <a:lnTo>
                  <a:pt x="0" y="7207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2184353" y="7288065"/>
            <a:ext cx="4746640" cy="160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69"/>
              </a:lnSpc>
            </a:pPr>
            <a:r>
              <a:rPr lang="en-US" sz="3474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Strategic Planning for Meaningful Church Impact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05937" y="9675984"/>
            <a:ext cx="505604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6"/>
              </a:lnSpc>
            </a:pPr>
            <a:r>
              <a:rPr lang="en-US" sz="2746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BOSS Connections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68479" y="3290691"/>
            <a:ext cx="351042" cy="4745672"/>
            <a:chOff x="0" y="0"/>
            <a:chExt cx="92455" cy="12498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455" cy="1249889"/>
            </a:xfrm>
            <a:custGeom>
              <a:avLst/>
              <a:gdLst/>
              <a:ahLst/>
              <a:cxnLst/>
              <a:rect l="l" t="t" r="r" b="b"/>
              <a:pathLst>
                <a:path w="92455" h="1249889">
                  <a:moveTo>
                    <a:pt x="46228" y="0"/>
                  </a:moveTo>
                  <a:lnTo>
                    <a:pt x="46228" y="0"/>
                  </a:lnTo>
                  <a:cubicBezTo>
                    <a:pt x="71759" y="0"/>
                    <a:pt x="92455" y="20697"/>
                    <a:pt x="92455" y="46228"/>
                  </a:cubicBezTo>
                  <a:lnTo>
                    <a:pt x="92455" y="1203661"/>
                  </a:lnTo>
                  <a:cubicBezTo>
                    <a:pt x="92455" y="1229192"/>
                    <a:pt x="71759" y="1249889"/>
                    <a:pt x="46228" y="1249889"/>
                  </a:cubicBezTo>
                  <a:lnTo>
                    <a:pt x="46228" y="1249889"/>
                  </a:lnTo>
                  <a:cubicBezTo>
                    <a:pt x="20697" y="1249889"/>
                    <a:pt x="0" y="1229192"/>
                    <a:pt x="0" y="1203661"/>
                  </a:cubicBezTo>
                  <a:lnTo>
                    <a:pt x="0" y="46228"/>
                  </a:lnTo>
                  <a:cubicBezTo>
                    <a:pt x="0" y="20697"/>
                    <a:pt x="20697" y="0"/>
                    <a:pt x="462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0B4E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455" cy="1287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8570" y="3290691"/>
            <a:ext cx="6959459" cy="4745672"/>
            <a:chOff x="0" y="0"/>
            <a:chExt cx="1832944" cy="12498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32944" cy="1249889"/>
            </a:xfrm>
            <a:custGeom>
              <a:avLst/>
              <a:gdLst/>
              <a:ahLst/>
              <a:cxnLst/>
              <a:rect l="l" t="t" r="r" b="b"/>
              <a:pathLst>
                <a:path w="1832944" h="1249889">
                  <a:moveTo>
                    <a:pt x="55622" y="0"/>
                  </a:moveTo>
                  <a:lnTo>
                    <a:pt x="1777322" y="0"/>
                  </a:lnTo>
                  <a:cubicBezTo>
                    <a:pt x="1792074" y="0"/>
                    <a:pt x="1806222" y="5860"/>
                    <a:pt x="1816652" y="16291"/>
                  </a:cubicBezTo>
                  <a:cubicBezTo>
                    <a:pt x="1827084" y="26722"/>
                    <a:pt x="1832944" y="40870"/>
                    <a:pt x="1832944" y="55622"/>
                  </a:cubicBezTo>
                  <a:lnTo>
                    <a:pt x="1832944" y="1194267"/>
                  </a:lnTo>
                  <a:cubicBezTo>
                    <a:pt x="1832944" y="1224986"/>
                    <a:pt x="1808041" y="1249889"/>
                    <a:pt x="1777322" y="1249889"/>
                  </a:cubicBezTo>
                  <a:lnTo>
                    <a:pt x="55622" y="1249889"/>
                  </a:lnTo>
                  <a:cubicBezTo>
                    <a:pt x="40870" y="1249889"/>
                    <a:pt x="26722" y="1244029"/>
                    <a:pt x="16291" y="1233598"/>
                  </a:cubicBezTo>
                  <a:cubicBezTo>
                    <a:pt x="5860" y="1223167"/>
                    <a:pt x="0" y="1209019"/>
                    <a:pt x="0" y="1194267"/>
                  </a:cubicBezTo>
                  <a:lnTo>
                    <a:pt x="0" y="55622"/>
                  </a:lnTo>
                  <a:cubicBezTo>
                    <a:pt x="0" y="40870"/>
                    <a:pt x="5860" y="26722"/>
                    <a:pt x="16291" y="16291"/>
                  </a:cubicBezTo>
                  <a:cubicBezTo>
                    <a:pt x="26722" y="5860"/>
                    <a:pt x="40870" y="0"/>
                    <a:pt x="55622" y="0"/>
                  </a:cubicBezTo>
                  <a:close/>
                </a:path>
              </a:pathLst>
            </a:custGeom>
            <a:solidFill>
              <a:srgbClr val="0B4E9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32944" cy="1287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38596" y="3290691"/>
            <a:ext cx="6959459" cy="4745672"/>
            <a:chOff x="0" y="0"/>
            <a:chExt cx="1832944" cy="12498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32944" cy="1249889"/>
            </a:xfrm>
            <a:custGeom>
              <a:avLst/>
              <a:gdLst/>
              <a:ahLst/>
              <a:cxnLst/>
              <a:rect l="l" t="t" r="r" b="b"/>
              <a:pathLst>
                <a:path w="1832944" h="1249889">
                  <a:moveTo>
                    <a:pt x="55622" y="0"/>
                  </a:moveTo>
                  <a:lnTo>
                    <a:pt x="1777322" y="0"/>
                  </a:lnTo>
                  <a:cubicBezTo>
                    <a:pt x="1792074" y="0"/>
                    <a:pt x="1806222" y="5860"/>
                    <a:pt x="1816652" y="16291"/>
                  </a:cubicBezTo>
                  <a:cubicBezTo>
                    <a:pt x="1827084" y="26722"/>
                    <a:pt x="1832944" y="40870"/>
                    <a:pt x="1832944" y="55622"/>
                  </a:cubicBezTo>
                  <a:lnTo>
                    <a:pt x="1832944" y="1194267"/>
                  </a:lnTo>
                  <a:cubicBezTo>
                    <a:pt x="1832944" y="1224986"/>
                    <a:pt x="1808041" y="1249889"/>
                    <a:pt x="1777322" y="1249889"/>
                  </a:cubicBezTo>
                  <a:lnTo>
                    <a:pt x="55622" y="1249889"/>
                  </a:lnTo>
                  <a:cubicBezTo>
                    <a:pt x="40870" y="1249889"/>
                    <a:pt x="26722" y="1244029"/>
                    <a:pt x="16291" y="1233598"/>
                  </a:cubicBezTo>
                  <a:cubicBezTo>
                    <a:pt x="5860" y="1223167"/>
                    <a:pt x="0" y="1209019"/>
                    <a:pt x="0" y="1194267"/>
                  </a:cubicBezTo>
                  <a:lnTo>
                    <a:pt x="0" y="55622"/>
                  </a:lnTo>
                  <a:cubicBezTo>
                    <a:pt x="0" y="40870"/>
                    <a:pt x="5860" y="26722"/>
                    <a:pt x="16291" y="16291"/>
                  </a:cubicBezTo>
                  <a:cubicBezTo>
                    <a:pt x="26722" y="5860"/>
                    <a:pt x="40870" y="0"/>
                    <a:pt x="55622" y="0"/>
                  </a:cubicBezTo>
                  <a:close/>
                </a:path>
              </a:pathLst>
            </a:custGeom>
            <a:solidFill>
              <a:srgbClr val="E24E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832944" cy="1287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26030" y="1096562"/>
            <a:ext cx="10435940" cy="322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500" b="1" dirty="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Bridge: Build Trust with the Community</a:t>
            </a:r>
          </a:p>
          <a:p>
            <a:pPr algn="ctr">
              <a:lnSpc>
                <a:spcPts val="6050"/>
              </a:lnSpc>
            </a:pPr>
            <a:endParaRPr lang="en-US" sz="5500" b="1" dirty="0">
              <a:solidFill>
                <a:srgbClr val="000000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  <a:p>
            <a:pPr algn="ctr">
              <a:lnSpc>
                <a:spcPts val="6050"/>
              </a:lnSpc>
            </a:pPr>
            <a:endParaRPr lang="en-US" sz="5500" b="1" dirty="0">
              <a:solidFill>
                <a:srgbClr val="000000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242831" y="3834727"/>
            <a:ext cx="6049373" cy="299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Creating authentic connections</a:t>
            </a:r>
          </a:p>
          <a:p>
            <a:pPr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Listen deeply to community voices</a:t>
            </a:r>
          </a:p>
          <a:p>
            <a:pPr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Ensuring individuals are seen and heard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38856" y="4041170"/>
            <a:ext cx="5606313" cy="3368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Initiatives should reflect real needs</a:t>
            </a:r>
          </a:p>
          <a:p>
            <a:pPr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Incorporate community input into planning</a:t>
            </a:r>
          </a:p>
          <a:p>
            <a:pPr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influences your intentions for community engagement?</a:t>
            </a:r>
          </a:p>
        </p:txBody>
      </p:sp>
      <p:sp>
        <p:nvSpPr>
          <p:cNvPr id="17" name="Freeform 17"/>
          <p:cNvSpPr/>
          <p:nvPr/>
        </p:nvSpPr>
        <p:spPr>
          <a:xfrm rot="-10800000" flipH="1">
            <a:off x="14161585" y="1641636"/>
            <a:ext cx="801539" cy="601305"/>
          </a:xfrm>
          <a:custGeom>
            <a:avLst/>
            <a:gdLst/>
            <a:ahLst/>
            <a:cxnLst/>
            <a:rect l="l" t="t" r="r" b="b"/>
            <a:pathLst>
              <a:path w="801539" h="601305">
                <a:moveTo>
                  <a:pt x="801539" y="0"/>
                </a:moveTo>
                <a:lnTo>
                  <a:pt x="0" y="0"/>
                </a:lnTo>
                <a:lnTo>
                  <a:pt x="0" y="601305"/>
                </a:lnTo>
                <a:lnTo>
                  <a:pt x="801539" y="601305"/>
                </a:lnTo>
                <a:lnTo>
                  <a:pt x="80153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3324876" y="1641636"/>
            <a:ext cx="801539" cy="601305"/>
          </a:xfrm>
          <a:custGeom>
            <a:avLst/>
            <a:gdLst/>
            <a:ahLst/>
            <a:cxnLst/>
            <a:rect l="l" t="t" r="r" b="b"/>
            <a:pathLst>
              <a:path w="801539" h="601305">
                <a:moveTo>
                  <a:pt x="801539" y="0"/>
                </a:moveTo>
                <a:lnTo>
                  <a:pt x="0" y="0"/>
                </a:lnTo>
                <a:lnTo>
                  <a:pt x="0" y="601305"/>
                </a:lnTo>
                <a:lnTo>
                  <a:pt x="801539" y="601305"/>
                </a:lnTo>
                <a:lnTo>
                  <a:pt x="80153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68479" y="3290691"/>
            <a:ext cx="351042" cy="4745672"/>
            <a:chOff x="0" y="0"/>
            <a:chExt cx="92455" cy="12498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455" cy="1249889"/>
            </a:xfrm>
            <a:custGeom>
              <a:avLst/>
              <a:gdLst/>
              <a:ahLst/>
              <a:cxnLst/>
              <a:rect l="l" t="t" r="r" b="b"/>
              <a:pathLst>
                <a:path w="92455" h="1249889">
                  <a:moveTo>
                    <a:pt x="46228" y="0"/>
                  </a:moveTo>
                  <a:lnTo>
                    <a:pt x="46228" y="0"/>
                  </a:lnTo>
                  <a:cubicBezTo>
                    <a:pt x="71759" y="0"/>
                    <a:pt x="92455" y="20697"/>
                    <a:pt x="92455" y="46228"/>
                  </a:cubicBezTo>
                  <a:lnTo>
                    <a:pt x="92455" y="1203661"/>
                  </a:lnTo>
                  <a:cubicBezTo>
                    <a:pt x="92455" y="1229192"/>
                    <a:pt x="71759" y="1249889"/>
                    <a:pt x="46228" y="1249889"/>
                  </a:cubicBezTo>
                  <a:lnTo>
                    <a:pt x="46228" y="1249889"/>
                  </a:lnTo>
                  <a:cubicBezTo>
                    <a:pt x="20697" y="1249889"/>
                    <a:pt x="0" y="1229192"/>
                    <a:pt x="0" y="1203661"/>
                  </a:cubicBezTo>
                  <a:lnTo>
                    <a:pt x="0" y="46228"/>
                  </a:lnTo>
                  <a:cubicBezTo>
                    <a:pt x="0" y="20697"/>
                    <a:pt x="20697" y="0"/>
                    <a:pt x="462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0B4E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455" cy="1287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8570" y="3290691"/>
            <a:ext cx="6959459" cy="4745672"/>
            <a:chOff x="0" y="0"/>
            <a:chExt cx="1832944" cy="12498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32944" cy="1249889"/>
            </a:xfrm>
            <a:custGeom>
              <a:avLst/>
              <a:gdLst/>
              <a:ahLst/>
              <a:cxnLst/>
              <a:rect l="l" t="t" r="r" b="b"/>
              <a:pathLst>
                <a:path w="1832944" h="1249889">
                  <a:moveTo>
                    <a:pt x="55622" y="0"/>
                  </a:moveTo>
                  <a:lnTo>
                    <a:pt x="1777322" y="0"/>
                  </a:lnTo>
                  <a:cubicBezTo>
                    <a:pt x="1792074" y="0"/>
                    <a:pt x="1806222" y="5860"/>
                    <a:pt x="1816652" y="16291"/>
                  </a:cubicBezTo>
                  <a:cubicBezTo>
                    <a:pt x="1827084" y="26722"/>
                    <a:pt x="1832944" y="40870"/>
                    <a:pt x="1832944" y="55622"/>
                  </a:cubicBezTo>
                  <a:lnTo>
                    <a:pt x="1832944" y="1194267"/>
                  </a:lnTo>
                  <a:cubicBezTo>
                    <a:pt x="1832944" y="1224986"/>
                    <a:pt x="1808041" y="1249889"/>
                    <a:pt x="1777322" y="1249889"/>
                  </a:cubicBezTo>
                  <a:lnTo>
                    <a:pt x="55622" y="1249889"/>
                  </a:lnTo>
                  <a:cubicBezTo>
                    <a:pt x="40870" y="1249889"/>
                    <a:pt x="26722" y="1244029"/>
                    <a:pt x="16291" y="1233598"/>
                  </a:cubicBezTo>
                  <a:cubicBezTo>
                    <a:pt x="5860" y="1223167"/>
                    <a:pt x="0" y="1209019"/>
                    <a:pt x="0" y="1194267"/>
                  </a:cubicBezTo>
                  <a:lnTo>
                    <a:pt x="0" y="55622"/>
                  </a:lnTo>
                  <a:cubicBezTo>
                    <a:pt x="0" y="40870"/>
                    <a:pt x="5860" y="26722"/>
                    <a:pt x="16291" y="16291"/>
                  </a:cubicBezTo>
                  <a:cubicBezTo>
                    <a:pt x="26722" y="5860"/>
                    <a:pt x="40870" y="0"/>
                    <a:pt x="55622" y="0"/>
                  </a:cubicBezTo>
                  <a:close/>
                </a:path>
              </a:pathLst>
            </a:custGeom>
            <a:solidFill>
              <a:srgbClr val="0B4E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32944" cy="1287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38596" y="3290691"/>
            <a:ext cx="6959459" cy="4745672"/>
            <a:chOff x="0" y="0"/>
            <a:chExt cx="1832944" cy="12498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32944" cy="1249889"/>
            </a:xfrm>
            <a:custGeom>
              <a:avLst/>
              <a:gdLst/>
              <a:ahLst/>
              <a:cxnLst/>
              <a:rect l="l" t="t" r="r" b="b"/>
              <a:pathLst>
                <a:path w="1832944" h="1249889">
                  <a:moveTo>
                    <a:pt x="55622" y="0"/>
                  </a:moveTo>
                  <a:lnTo>
                    <a:pt x="1777322" y="0"/>
                  </a:lnTo>
                  <a:cubicBezTo>
                    <a:pt x="1792074" y="0"/>
                    <a:pt x="1806222" y="5860"/>
                    <a:pt x="1816652" y="16291"/>
                  </a:cubicBezTo>
                  <a:cubicBezTo>
                    <a:pt x="1827084" y="26722"/>
                    <a:pt x="1832944" y="40870"/>
                    <a:pt x="1832944" y="55622"/>
                  </a:cubicBezTo>
                  <a:lnTo>
                    <a:pt x="1832944" y="1194267"/>
                  </a:lnTo>
                  <a:cubicBezTo>
                    <a:pt x="1832944" y="1224986"/>
                    <a:pt x="1808041" y="1249889"/>
                    <a:pt x="1777322" y="1249889"/>
                  </a:cubicBezTo>
                  <a:lnTo>
                    <a:pt x="55622" y="1249889"/>
                  </a:lnTo>
                  <a:cubicBezTo>
                    <a:pt x="40870" y="1249889"/>
                    <a:pt x="26722" y="1244029"/>
                    <a:pt x="16291" y="1233598"/>
                  </a:cubicBezTo>
                  <a:cubicBezTo>
                    <a:pt x="5860" y="1223167"/>
                    <a:pt x="0" y="1209019"/>
                    <a:pt x="0" y="1194267"/>
                  </a:cubicBezTo>
                  <a:lnTo>
                    <a:pt x="0" y="55622"/>
                  </a:lnTo>
                  <a:cubicBezTo>
                    <a:pt x="0" y="40870"/>
                    <a:pt x="5860" y="26722"/>
                    <a:pt x="16291" y="16291"/>
                  </a:cubicBezTo>
                  <a:cubicBezTo>
                    <a:pt x="26722" y="5860"/>
                    <a:pt x="40870" y="0"/>
                    <a:pt x="55622" y="0"/>
                  </a:cubicBezTo>
                  <a:close/>
                </a:path>
              </a:pathLst>
            </a:custGeom>
            <a:solidFill>
              <a:srgbClr val="E24E9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832944" cy="1287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26030" y="1096562"/>
            <a:ext cx="10435940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500" b="1" dirty="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Observe: Listen Deeply Before Acting</a:t>
            </a:r>
          </a:p>
          <a:p>
            <a:pPr algn="ctr">
              <a:lnSpc>
                <a:spcPts val="6050"/>
              </a:lnSpc>
            </a:pPr>
            <a:endParaRPr lang="en-US" sz="5500" b="1" dirty="0">
              <a:solidFill>
                <a:srgbClr val="000000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242831" y="3834727"/>
            <a:ext cx="6049373" cy="3740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Observation is central to trauma-informed leadership…</a:t>
            </a:r>
          </a:p>
          <a:p>
            <a:pPr algn="just"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just"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ctr"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noticing patterns, soliciting community input, and being attentive to emotional realities.</a:t>
            </a:r>
          </a:p>
          <a:p>
            <a:pPr algn="just"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34601" y="3834726"/>
            <a:ext cx="5686882" cy="4484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Self-awareness is critical: What assumptions am I bringing?</a:t>
            </a:r>
          </a:p>
          <a:p>
            <a:pPr algn="just"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just"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 one word, type what area of self-awareness could strengthen your leadership for community impact?</a:t>
            </a:r>
          </a:p>
          <a:p>
            <a:pPr algn="just"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just"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" name="Freeform 17"/>
          <p:cNvSpPr/>
          <p:nvPr/>
        </p:nvSpPr>
        <p:spPr>
          <a:xfrm rot="-10800000" flipH="1">
            <a:off x="14161585" y="1641636"/>
            <a:ext cx="801539" cy="601305"/>
          </a:xfrm>
          <a:custGeom>
            <a:avLst/>
            <a:gdLst/>
            <a:ahLst/>
            <a:cxnLst/>
            <a:rect l="l" t="t" r="r" b="b"/>
            <a:pathLst>
              <a:path w="801539" h="601305">
                <a:moveTo>
                  <a:pt x="801539" y="0"/>
                </a:moveTo>
                <a:lnTo>
                  <a:pt x="0" y="0"/>
                </a:lnTo>
                <a:lnTo>
                  <a:pt x="0" y="601305"/>
                </a:lnTo>
                <a:lnTo>
                  <a:pt x="801539" y="601305"/>
                </a:lnTo>
                <a:lnTo>
                  <a:pt x="8015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3324876" y="1641636"/>
            <a:ext cx="801539" cy="601305"/>
          </a:xfrm>
          <a:custGeom>
            <a:avLst/>
            <a:gdLst/>
            <a:ahLst/>
            <a:cxnLst/>
            <a:rect l="l" t="t" r="r" b="b"/>
            <a:pathLst>
              <a:path w="801539" h="601305">
                <a:moveTo>
                  <a:pt x="801539" y="0"/>
                </a:moveTo>
                <a:lnTo>
                  <a:pt x="0" y="0"/>
                </a:lnTo>
                <a:lnTo>
                  <a:pt x="0" y="601305"/>
                </a:lnTo>
                <a:lnTo>
                  <a:pt x="801539" y="601305"/>
                </a:lnTo>
                <a:lnTo>
                  <a:pt x="8015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68479" y="3290691"/>
            <a:ext cx="351042" cy="4745672"/>
            <a:chOff x="0" y="0"/>
            <a:chExt cx="92455" cy="12498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455" cy="1249889"/>
            </a:xfrm>
            <a:custGeom>
              <a:avLst/>
              <a:gdLst/>
              <a:ahLst/>
              <a:cxnLst/>
              <a:rect l="l" t="t" r="r" b="b"/>
              <a:pathLst>
                <a:path w="92455" h="1249889">
                  <a:moveTo>
                    <a:pt x="46228" y="0"/>
                  </a:moveTo>
                  <a:lnTo>
                    <a:pt x="46228" y="0"/>
                  </a:lnTo>
                  <a:cubicBezTo>
                    <a:pt x="71759" y="0"/>
                    <a:pt x="92455" y="20697"/>
                    <a:pt x="92455" y="46228"/>
                  </a:cubicBezTo>
                  <a:lnTo>
                    <a:pt x="92455" y="1203661"/>
                  </a:lnTo>
                  <a:cubicBezTo>
                    <a:pt x="92455" y="1229192"/>
                    <a:pt x="71759" y="1249889"/>
                    <a:pt x="46228" y="1249889"/>
                  </a:cubicBezTo>
                  <a:lnTo>
                    <a:pt x="46228" y="1249889"/>
                  </a:lnTo>
                  <a:cubicBezTo>
                    <a:pt x="20697" y="1249889"/>
                    <a:pt x="0" y="1229192"/>
                    <a:pt x="0" y="1203661"/>
                  </a:cubicBezTo>
                  <a:lnTo>
                    <a:pt x="0" y="46228"/>
                  </a:lnTo>
                  <a:cubicBezTo>
                    <a:pt x="0" y="20697"/>
                    <a:pt x="20697" y="0"/>
                    <a:pt x="462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0B4E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455" cy="1287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9945" y="3303391"/>
            <a:ext cx="6959459" cy="4745672"/>
            <a:chOff x="0" y="0"/>
            <a:chExt cx="1832944" cy="12498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32944" cy="1249889"/>
            </a:xfrm>
            <a:custGeom>
              <a:avLst/>
              <a:gdLst/>
              <a:ahLst/>
              <a:cxnLst/>
              <a:rect l="l" t="t" r="r" b="b"/>
              <a:pathLst>
                <a:path w="1832944" h="1249889">
                  <a:moveTo>
                    <a:pt x="55622" y="0"/>
                  </a:moveTo>
                  <a:lnTo>
                    <a:pt x="1777322" y="0"/>
                  </a:lnTo>
                  <a:cubicBezTo>
                    <a:pt x="1792074" y="0"/>
                    <a:pt x="1806222" y="5860"/>
                    <a:pt x="1816652" y="16291"/>
                  </a:cubicBezTo>
                  <a:cubicBezTo>
                    <a:pt x="1827084" y="26722"/>
                    <a:pt x="1832944" y="40870"/>
                    <a:pt x="1832944" y="55622"/>
                  </a:cubicBezTo>
                  <a:lnTo>
                    <a:pt x="1832944" y="1194267"/>
                  </a:lnTo>
                  <a:cubicBezTo>
                    <a:pt x="1832944" y="1224986"/>
                    <a:pt x="1808041" y="1249889"/>
                    <a:pt x="1777322" y="1249889"/>
                  </a:cubicBezTo>
                  <a:lnTo>
                    <a:pt x="55622" y="1249889"/>
                  </a:lnTo>
                  <a:cubicBezTo>
                    <a:pt x="40870" y="1249889"/>
                    <a:pt x="26722" y="1244029"/>
                    <a:pt x="16291" y="1233598"/>
                  </a:cubicBezTo>
                  <a:cubicBezTo>
                    <a:pt x="5860" y="1223167"/>
                    <a:pt x="0" y="1209019"/>
                    <a:pt x="0" y="1194267"/>
                  </a:cubicBezTo>
                  <a:lnTo>
                    <a:pt x="0" y="55622"/>
                  </a:lnTo>
                  <a:cubicBezTo>
                    <a:pt x="0" y="40870"/>
                    <a:pt x="5860" y="26722"/>
                    <a:pt x="16291" y="16291"/>
                  </a:cubicBezTo>
                  <a:cubicBezTo>
                    <a:pt x="26722" y="5860"/>
                    <a:pt x="40870" y="0"/>
                    <a:pt x="55622" y="0"/>
                  </a:cubicBezTo>
                  <a:close/>
                </a:path>
              </a:pathLst>
            </a:custGeom>
            <a:solidFill>
              <a:srgbClr val="0B4E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32944" cy="1287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13196" y="3303391"/>
            <a:ext cx="6959459" cy="4745672"/>
            <a:chOff x="0" y="0"/>
            <a:chExt cx="1832944" cy="12498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32944" cy="1249889"/>
            </a:xfrm>
            <a:custGeom>
              <a:avLst/>
              <a:gdLst/>
              <a:ahLst/>
              <a:cxnLst/>
              <a:rect l="l" t="t" r="r" b="b"/>
              <a:pathLst>
                <a:path w="1832944" h="1249889">
                  <a:moveTo>
                    <a:pt x="55622" y="0"/>
                  </a:moveTo>
                  <a:lnTo>
                    <a:pt x="1777322" y="0"/>
                  </a:lnTo>
                  <a:cubicBezTo>
                    <a:pt x="1792074" y="0"/>
                    <a:pt x="1806222" y="5860"/>
                    <a:pt x="1816652" y="16291"/>
                  </a:cubicBezTo>
                  <a:cubicBezTo>
                    <a:pt x="1827084" y="26722"/>
                    <a:pt x="1832944" y="40870"/>
                    <a:pt x="1832944" y="55622"/>
                  </a:cubicBezTo>
                  <a:lnTo>
                    <a:pt x="1832944" y="1194267"/>
                  </a:lnTo>
                  <a:cubicBezTo>
                    <a:pt x="1832944" y="1224986"/>
                    <a:pt x="1808041" y="1249889"/>
                    <a:pt x="1777322" y="1249889"/>
                  </a:cubicBezTo>
                  <a:lnTo>
                    <a:pt x="55622" y="1249889"/>
                  </a:lnTo>
                  <a:cubicBezTo>
                    <a:pt x="40870" y="1249889"/>
                    <a:pt x="26722" y="1244029"/>
                    <a:pt x="16291" y="1233598"/>
                  </a:cubicBezTo>
                  <a:cubicBezTo>
                    <a:pt x="5860" y="1223167"/>
                    <a:pt x="0" y="1209019"/>
                    <a:pt x="0" y="1194267"/>
                  </a:cubicBezTo>
                  <a:lnTo>
                    <a:pt x="0" y="55622"/>
                  </a:lnTo>
                  <a:cubicBezTo>
                    <a:pt x="0" y="40870"/>
                    <a:pt x="5860" y="26722"/>
                    <a:pt x="16291" y="16291"/>
                  </a:cubicBezTo>
                  <a:cubicBezTo>
                    <a:pt x="26722" y="5860"/>
                    <a:pt x="40870" y="0"/>
                    <a:pt x="55622" y="0"/>
                  </a:cubicBezTo>
                  <a:close/>
                </a:path>
              </a:pathLst>
            </a:custGeom>
            <a:solidFill>
              <a:srgbClr val="E24E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832944" cy="1287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26030" y="1096562"/>
            <a:ext cx="10435940" cy="246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500" b="1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Strategize: Plan for Effective Action</a:t>
            </a:r>
          </a:p>
          <a:p>
            <a:pPr algn="ctr">
              <a:lnSpc>
                <a:spcPts val="6050"/>
              </a:lnSpc>
            </a:pPr>
            <a:endParaRPr lang="en-US" sz="5500" b="1">
              <a:solidFill>
                <a:srgbClr val="000000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217132" y="4669447"/>
            <a:ext cx="6049373" cy="1881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 with empathy, clarity, and community input.</a:t>
            </a:r>
          </a:p>
          <a:p>
            <a:pPr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Count the cost-Luke 14:28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83313" y="4096456"/>
            <a:ext cx="5606313" cy="3740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will this initiative impact trust, safety, belonging, and emotional well-being?</a:t>
            </a:r>
          </a:p>
          <a:p>
            <a:pPr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is one initiative you feel your church could align better with community needs?</a:t>
            </a:r>
          </a:p>
          <a:p>
            <a:pPr algn="just">
              <a:lnSpc>
                <a:spcPts val="2879"/>
              </a:lnSpc>
            </a:pPr>
            <a:endParaRPr lang="en-US" sz="32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" name="Freeform 17"/>
          <p:cNvSpPr/>
          <p:nvPr/>
        </p:nvSpPr>
        <p:spPr>
          <a:xfrm rot="-10800000" flipH="1">
            <a:off x="14161585" y="1641636"/>
            <a:ext cx="801539" cy="601305"/>
          </a:xfrm>
          <a:custGeom>
            <a:avLst/>
            <a:gdLst/>
            <a:ahLst/>
            <a:cxnLst/>
            <a:rect l="l" t="t" r="r" b="b"/>
            <a:pathLst>
              <a:path w="801539" h="601305">
                <a:moveTo>
                  <a:pt x="801539" y="0"/>
                </a:moveTo>
                <a:lnTo>
                  <a:pt x="0" y="0"/>
                </a:lnTo>
                <a:lnTo>
                  <a:pt x="0" y="601305"/>
                </a:lnTo>
                <a:lnTo>
                  <a:pt x="801539" y="601305"/>
                </a:lnTo>
                <a:lnTo>
                  <a:pt x="8015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3324876" y="1641636"/>
            <a:ext cx="801539" cy="601305"/>
          </a:xfrm>
          <a:custGeom>
            <a:avLst/>
            <a:gdLst/>
            <a:ahLst/>
            <a:cxnLst/>
            <a:rect l="l" t="t" r="r" b="b"/>
            <a:pathLst>
              <a:path w="801539" h="601305">
                <a:moveTo>
                  <a:pt x="801539" y="0"/>
                </a:moveTo>
                <a:lnTo>
                  <a:pt x="0" y="0"/>
                </a:lnTo>
                <a:lnTo>
                  <a:pt x="0" y="601305"/>
                </a:lnTo>
                <a:lnTo>
                  <a:pt x="801539" y="601305"/>
                </a:lnTo>
                <a:lnTo>
                  <a:pt x="8015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68479" y="3290691"/>
            <a:ext cx="351042" cy="4745672"/>
            <a:chOff x="0" y="0"/>
            <a:chExt cx="92455" cy="12498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455" cy="1249889"/>
            </a:xfrm>
            <a:custGeom>
              <a:avLst/>
              <a:gdLst/>
              <a:ahLst/>
              <a:cxnLst/>
              <a:rect l="l" t="t" r="r" b="b"/>
              <a:pathLst>
                <a:path w="92455" h="1249889">
                  <a:moveTo>
                    <a:pt x="46228" y="0"/>
                  </a:moveTo>
                  <a:lnTo>
                    <a:pt x="46228" y="0"/>
                  </a:lnTo>
                  <a:cubicBezTo>
                    <a:pt x="71759" y="0"/>
                    <a:pt x="92455" y="20697"/>
                    <a:pt x="92455" y="46228"/>
                  </a:cubicBezTo>
                  <a:lnTo>
                    <a:pt x="92455" y="1203661"/>
                  </a:lnTo>
                  <a:cubicBezTo>
                    <a:pt x="92455" y="1229192"/>
                    <a:pt x="71759" y="1249889"/>
                    <a:pt x="46228" y="1249889"/>
                  </a:cubicBezTo>
                  <a:lnTo>
                    <a:pt x="46228" y="1249889"/>
                  </a:lnTo>
                  <a:cubicBezTo>
                    <a:pt x="20697" y="1249889"/>
                    <a:pt x="0" y="1229192"/>
                    <a:pt x="0" y="1203661"/>
                  </a:cubicBezTo>
                  <a:lnTo>
                    <a:pt x="0" y="46228"/>
                  </a:lnTo>
                  <a:cubicBezTo>
                    <a:pt x="0" y="20697"/>
                    <a:pt x="20697" y="0"/>
                    <a:pt x="462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0B4E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455" cy="1287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8570" y="3290691"/>
            <a:ext cx="6959459" cy="4745672"/>
            <a:chOff x="0" y="0"/>
            <a:chExt cx="1832944" cy="12498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32944" cy="1249889"/>
            </a:xfrm>
            <a:custGeom>
              <a:avLst/>
              <a:gdLst/>
              <a:ahLst/>
              <a:cxnLst/>
              <a:rect l="l" t="t" r="r" b="b"/>
              <a:pathLst>
                <a:path w="1832944" h="1249889">
                  <a:moveTo>
                    <a:pt x="55622" y="0"/>
                  </a:moveTo>
                  <a:lnTo>
                    <a:pt x="1777322" y="0"/>
                  </a:lnTo>
                  <a:cubicBezTo>
                    <a:pt x="1792074" y="0"/>
                    <a:pt x="1806222" y="5860"/>
                    <a:pt x="1816652" y="16291"/>
                  </a:cubicBezTo>
                  <a:cubicBezTo>
                    <a:pt x="1827084" y="26722"/>
                    <a:pt x="1832944" y="40870"/>
                    <a:pt x="1832944" y="55622"/>
                  </a:cubicBezTo>
                  <a:lnTo>
                    <a:pt x="1832944" y="1194267"/>
                  </a:lnTo>
                  <a:cubicBezTo>
                    <a:pt x="1832944" y="1224986"/>
                    <a:pt x="1808041" y="1249889"/>
                    <a:pt x="1777322" y="1249889"/>
                  </a:cubicBezTo>
                  <a:lnTo>
                    <a:pt x="55622" y="1249889"/>
                  </a:lnTo>
                  <a:cubicBezTo>
                    <a:pt x="40870" y="1249889"/>
                    <a:pt x="26722" y="1244029"/>
                    <a:pt x="16291" y="1233598"/>
                  </a:cubicBezTo>
                  <a:cubicBezTo>
                    <a:pt x="5860" y="1223167"/>
                    <a:pt x="0" y="1209019"/>
                    <a:pt x="0" y="1194267"/>
                  </a:cubicBezTo>
                  <a:lnTo>
                    <a:pt x="0" y="55622"/>
                  </a:lnTo>
                  <a:cubicBezTo>
                    <a:pt x="0" y="40870"/>
                    <a:pt x="5860" y="26722"/>
                    <a:pt x="16291" y="16291"/>
                  </a:cubicBezTo>
                  <a:cubicBezTo>
                    <a:pt x="26722" y="5860"/>
                    <a:pt x="40870" y="0"/>
                    <a:pt x="55622" y="0"/>
                  </a:cubicBezTo>
                  <a:close/>
                </a:path>
              </a:pathLst>
            </a:custGeom>
            <a:solidFill>
              <a:srgbClr val="0B4E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32944" cy="1287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38596" y="3290691"/>
            <a:ext cx="6959459" cy="4745672"/>
            <a:chOff x="0" y="0"/>
            <a:chExt cx="1832944" cy="12498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32944" cy="1249889"/>
            </a:xfrm>
            <a:custGeom>
              <a:avLst/>
              <a:gdLst/>
              <a:ahLst/>
              <a:cxnLst/>
              <a:rect l="l" t="t" r="r" b="b"/>
              <a:pathLst>
                <a:path w="1832944" h="1249889">
                  <a:moveTo>
                    <a:pt x="55622" y="0"/>
                  </a:moveTo>
                  <a:lnTo>
                    <a:pt x="1777322" y="0"/>
                  </a:lnTo>
                  <a:cubicBezTo>
                    <a:pt x="1792074" y="0"/>
                    <a:pt x="1806222" y="5860"/>
                    <a:pt x="1816652" y="16291"/>
                  </a:cubicBezTo>
                  <a:cubicBezTo>
                    <a:pt x="1827084" y="26722"/>
                    <a:pt x="1832944" y="40870"/>
                    <a:pt x="1832944" y="55622"/>
                  </a:cubicBezTo>
                  <a:lnTo>
                    <a:pt x="1832944" y="1194267"/>
                  </a:lnTo>
                  <a:cubicBezTo>
                    <a:pt x="1832944" y="1224986"/>
                    <a:pt x="1808041" y="1249889"/>
                    <a:pt x="1777322" y="1249889"/>
                  </a:cubicBezTo>
                  <a:lnTo>
                    <a:pt x="55622" y="1249889"/>
                  </a:lnTo>
                  <a:cubicBezTo>
                    <a:pt x="40870" y="1249889"/>
                    <a:pt x="26722" y="1244029"/>
                    <a:pt x="16291" y="1233598"/>
                  </a:cubicBezTo>
                  <a:cubicBezTo>
                    <a:pt x="5860" y="1223167"/>
                    <a:pt x="0" y="1209019"/>
                    <a:pt x="0" y="1194267"/>
                  </a:cubicBezTo>
                  <a:lnTo>
                    <a:pt x="0" y="55622"/>
                  </a:lnTo>
                  <a:cubicBezTo>
                    <a:pt x="0" y="40870"/>
                    <a:pt x="5860" y="26722"/>
                    <a:pt x="16291" y="16291"/>
                  </a:cubicBezTo>
                  <a:cubicBezTo>
                    <a:pt x="26722" y="5860"/>
                    <a:pt x="40870" y="0"/>
                    <a:pt x="55622" y="0"/>
                  </a:cubicBezTo>
                  <a:close/>
                </a:path>
              </a:pathLst>
            </a:custGeom>
            <a:solidFill>
              <a:srgbClr val="E24E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832944" cy="1287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926030" y="1096562"/>
            <a:ext cx="10435940" cy="322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500" b="1" dirty="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Sustain: Commit to Long-Term Engagement</a:t>
            </a:r>
          </a:p>
          <a:p>
            <a:pPr algn="ctr">
              <a:lnSpc>
                <a:spcPts val="6050"/>
              </a:lnSpc>
            </a:pPr>
            <a:endParaRPr lang="en-US" sz="5500" b="1" dirty="0">
              <a:solidFill>
                <a:srgbClr val="000000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  <a:p>
            <a:pPr algn="ctr">
              <a:lnSpc>
                <a:spcPts val="6050"/>
              </a:lnSpc>
            </a:pPr>
            <a:endParaRPr lang="en-US" sz="5500" b="1" dirty="0">
              <a:solidFill>
                <a:srgbClr val="000000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242831" y="3834727"/>
            <a:ext cx="6049373" cy="408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Consistent Presence…</a:t>
            </a:r>
          </a:p>
          <a:p>
            <a:pPr algn="just">
              <a:lnSpc>
                <a:spcPts val="2879"/>
              </a:lnSpc>
            </a:pPr>
            <a:endParaRPr lang="en-US" sz="24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ctr"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communicates emotional safety, reliability, and trust, especially to people shaped by trauma</a:t>
            </a:r>
          </a:p>
          <a:p>
            <a:pPr algn="just">
              <a:lnSpc>
                <a:spcPts val="2879"/>
              </a:lnSpc>
            </a:pPr>
            <a:endParaRPr lang="en-US" sz="24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just">
              <a:lnSpc>
                <a:spcPts val="2879"/>
              </a:lnSpc>
            </a:pPr>
            <a:endParaRPr lang="en-US" sz="24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just">
              <a:lnSpc>
                <a:spcPts val="2879"/>
              </a:lnSpc>
            </a:pPr>
            <a:endParaRPr lang="en-US" sz="24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just">
              <a:lnSpc>
                <a:spcPts val="2879"/>
              </a:lnSpc>
            </a:pPr>
            <a:endParaRPr lang="en-US" sz="24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just">
              <a:lnSpc>
                <a:spcPts val="2879"/>
              </a:lnSpc>
            </a:pPr>
            <a:endParaRPr lang="en-US" sz="2400" b="1" dirty="0">
              <a:solidFill>
                <a:srgbClr val="FFF0F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15168" y="4476548"/>
            <a:ext cx="5606313" cy="1509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3200" b="1" dirty="0">
                <a:solidFill>
                  <a:srgbClr val="FFF0F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If you’re willing to take one step toward deeper community impact in the next 90 days, type “ONE.”</a:t>
            </a:r>
          </a:p>
        </p:txBody>
      </p:sp>
      <p:sp>
        <p:nvSpPr>
          <p:cNvPr id="17" name="Freeform 17"/>
          <p:cNvSpPr/>
          <p:nvPr/>
        </p:nvSpPr>
        <p:spPr>
          <a:xfrm rot="-10800000" flipH="1">
            <a:off x="14161585" y="1641636"/>
            <a:ext cx="801539" cy="601305"/>
          </a:xfrm>
          <a:custGeom>
            <a:avLst/>
            <a:gdLst/>
            <a:ahLst/>
            <a:cxnLst/>
            <a:rect l="l" t="t" r="r" b="b"/>
            <a:pathLst>
              <a:path w="801539" h="601305">
                <a:moveTo>
                  <a:pt x="801539" y="0"/>
                </a:moveTo>
                <a:lnTo>
                  <a:pt x="0" y="0"/>
                </a:lnTo>
                <a:lnTo>
                  <a:pt x="0" y="601305"/>
                </a:lnTo>
                <a:lnTo>
                  <a:pt x="801539" y="601305"/>
                </a:lnTo>
                <a:lnTo>
                  <a:pt x="8015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H="1">
            <a:off x="3324876" y="1641636"/>
            <a:ext cx="801539" cy="601305"/>
          </a:xfrm>
          <a:custGeom>
            <a:avLst/>
            <a:gdLst/>
            <a:ahLst/>
            <a:cxnLst/>
            <a:rect l="l" t="t" r="r" b="b"/>
            <a:pathLst>
              <a:path w="801539" h="601305">
                <a:moveTo>
                  <a:pt x="801539" y="0"/>
                </a:moveTo>
                <a:lnTo>
                  <a:pt x="0" y="0"/>
                </a:lnTo>
                <a:lnTo>
                  <a:pt x="0" y="601305"/>
                </a:lnTo>
                <a:lnTo>
                  <a:pt x="801539" y="601305"/>
                </a:lnTo>
                <a:lnTo>
                  <a:pt x="8015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7F9CFA-C77E-9B41-B415-42EABEC2A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483E360-6F3E-8C8D-DA17-BAB04510341C}"/>
              </a:ext>
            </a:extLst>
          </p:cNvPr>
          <p:cNvSpPr txBox="1"/>
          <p:nvPr/>
        </p:nvSpPr>
        <p:spPr>
          <a:xfrm>
            <a:off x="3926030" y="896506"/>
            <a:ext cx="10435940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500" b="1" dirty="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Biblical Presence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142BB87-C92E-D04D-2D95-20FA8462FA49}"/>
              </a:ext>
            </a:extLst>
          </p:cNvPr>
          <p:cNvSpPr txBox="1"/>
          <p:nvPr/>
        </p:nvSpPr>
        <p:spPr>
          <a:xfrm>
            <a:off x="1196613" y="3782401"/>
            <a:ext cx="9039715" cy="2300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298" lvl="1" indent="-323649" algn="just">
              <a:lnSpc>
                <a:spcPts val="3597"/>
              </a:lnSpc>
              <a:buFont typeface="Arial"/>
              <a:buChar char="•"/>
            </a:pPr>
            <a:r>
              <a:rPr lang="en-US" sz="2998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Listening • Trust • Emotional Awareness • Consistent Presence</a:t>
            </a:r>
          </a:p>
          <a:p>
            <a:pPr marL="647298" lvl="1" indent="-323649" algn="just">
              <a:lnSpc>
                <a:spcPts val="3597"/>
              </a:lnSpc>
              <a:buFont typeface="Arial"/>
              <a:buChar char="•"/>
            </a:pPr>
            <a:endParaRPr lang="en-US" sz="2998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47298" lvl="1" indent="-323649" algn="just">
              <a:lnSpc>
                <a:spcPts val="3597"/>
              </a:lnSpc>
              <a:buFont typeface="Arial"/>
              <a:buChar char="•"/>
            </a:pPr>
            <a:r>
              <a:rPr lang="en-US" sz="2998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Connect spiritual guidance with emotional intelligence and community voice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684D22A-F36B-1257-7E5D-21FFD00FE5EC}"/>
              </a:ext>
            </a:extLst>
          </p:cNvPr>
          <p:cNvGrpSpPr/>
          <p:nvPr/>
        </p:nvGrpSpPr>
        <p:grpSpPr>
          <a:xfrm>
            <a:off x="10927876" y="2794724"/>
            <a:ext cx="6460198" cy="6206117"/>
            <a:chOff x="0" y="0"/>
            <a:chExt cx="846076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1BBBBC6-3460-08CD-9322-2C032A645754}"/>
                </a:ext>
              </a:extLst>
            </p:cNvPr>
            <p:cNvSpPr/>
            <p:nvPr/>
          </p:nvSpPr>
          <p:spPr>
            <a:xfrm>
              <a:off x="0" y="0"/>
              <a:ext cx="846076" cy="812800"/>
            </a:xfrm>
            <a:custGeom>
              <a:avLst/>
              <a:gdLst/>
              <a:ahLst/>
              <a:cxnLst/>
              <a:rect l="l" t="t" r="r" b="b"/>
              <a:pathLst>
                <a:path w="846076" h="812800">
                  <a:moveTo>
                    <a:pt x="423038" y="0"/>
                  </a:moveTo>
                  <a:cubicBezTo>
                    <a:pt x="189401" y="0"/>
                    <a:pt x="0" y="181951"/>
                    <a:pt x="0" y="406400"/>
                  </a:cubicBezTo>
                  <a:cubicBezTo>
                    <a:pt x="0" y="630849"/>
                    <a:pt x="189401" y="812800"/>
                    <a:pt x="423038" y="812800"/>
                  </a:cubicBezTo>
                  <a:cubicBezTo>
                    <a:pt x="656676" y="812800"/>
                    <a:pt x="846076" y="630849"/>
                    <a:pt x="846076" y="406400"/>
                  </a:cubicBezTo>
                  <a:cubicBezTo>
                    <a:pt x="846076" y="181951"/>
                    <a:pt x="656676" y="0"/>
                    <a:pt x="42303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0B4E99">
                    <a:alpha val="100000"/>
                  </a:srgbClr>
                </a:gs>
              </a:gsLst>
              <a:lin ang="5400000"/>
            </a:gra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A2D6010-1E1A-D005-F84F-CF3166414972}"/>
              </a:ext>
            </a:extLst>
          </p:cNvPr>
          <p:cNvSpPr/>
          <p:nvPr/>
        </p:nvSpPr>
        <p:spPr>
          <a:xfrm rot="-10800000" flipH="1">
            <a:off x="3124491" y="1402304"/>
            <a:ext cx="801539" cy="601305"/>
          </a:xfrm>
          <a:custGeom>
            <a:avLst/>
            <a:gdLst/>
            <a:ahLst/>
            <a:cxnLst/>
            <a:rect l="l" t="t" r="r" b="b"/>
            <a:pathLst>
              <a:path w="801539" h="601305">
                <a:moveTo>
                  <a:pt x="801539" y="0"/>
                </a:moveTo>
                <a:lnTo>
                  <a:pt x="0" y="0"/>
                </a:lnTo>
                <a:lnTo>
                  <a:pt x="0" y="601305"/>
                </a:lnTo>
                <a:lnTo>
                  <a:pt x="801539" y="601305"/>
                </a:lnTo>
                <a:lnTo>
                  <a:pt x="8015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6259B91-7E39-322E-03BD-C0D79257938C}"/>
              </a:ext>
            </a:extLst>
          </p:cNvPr>
          <p:cNvSpPr/>
          <p:nvPr/>
        </p:nvSpPr>
        <p:spPr>
          <a:xfrm rot="-10800000" flipH="1">
            <a:off x="14361970" y="1402304"/>
            <a:ext cx="801539" cy="601305"/>
          </a:xfrm>
          <a:custGeom>
            <a:avLst/>
            <a:gdLst/>
            <a:ahLst/>
            <a:cxnLst/>
            <a:rect l="l" t="t" r="r" b="b"/>
            <a:pathLst>
              <a:path w="801539" h="601305">
                <a:moveTo>
                  <a:pt x="801539" y="0"/>
                </a:moveTo>
                <a:lnTo>
                  <a:pt x="0" y="0"/>
                </a:lnTo>
                <a:lnTo>
                  <a:pt x="0" y="601305"/>
                </a:lnTo>
                <a:lnTo>
                  <a:pt x="801539" y="601305"/>
                </a:lnTo>
                <a:lnTo>
                  <a:pt x="8015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4CE9963-80EF-DBA9-779E-03AD2C8035FB}"/>
              </a:ext>
            </a:extLst>
          </p:cNvPr>
          <p:cNvSpPr txBox="1"/>
          <p:nvPr/>
        </p:nvSpPr>
        <p:spPr>
          <a:xfrm rot="16200000">
            <a:off x="8312195" y="-1008943"/>
            <a:ext cx="752621" cy="187417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6FD3336-B5B8-271F-A340-A1830CB7DD9D}"/>
              </a:ext>
            </a:extLst>
          </p:cNvPr>
          <p:cNvGrpSpPr/>
          <p:nvPr/>
        </p:nvGrpSpPr>
        <p:grpSpPr>
          <a:xfrm>
            <a:off x="-1" y="-114301"/>
            <a:ext cx="18288001" cy="832969"/>
            <a:chOff x="0" y="0"/>
            <a:chExt cx="5126455" cy="103932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35672B4-5EDD-29C9-3B09-6E845D316E6E}"/>
                </a:ext>
              </a:extLst>
            </p:cNvPr>
            <p:cNvSpPr/>
            <p:nvPr/>
          </p:nvSpPr>
          <p:spPr>
            <a:xfrm>
              <a:off x="0" y="0"/>
              <a:ext cx="5126455" cy="103932"/>
            </a:xfrm>
            <a:custGeom>
              <a:avLst/>
              <a:gdLst/>
              <a:ahLst/>
              <a:cxnLst/>
              <a:rect l="l" t="t" r="r" b="b"/>
              <a:pathLst>
                <a:path w="5126455" h="103932">
                  <a:moveTo>
                    <a:pt x="0" y="0"/>
                  </a:moveTo>
                  <a:lnTo>
                    <a:pt x="5126455" y="0"/>
                  </a:lnTo>
                  <a:lnTo>
                    <a:pt x="5126455" y="103932"/>
                  </a:lnTo>
                  <a:lnTo>
                    <a:pt x="0" y="103932"/>
                  </a:lnTo>
                  <a:close/>
                </a:path>
              </a:pathLst>
            </a:custGeom>
            <a:gradFill rotWithShape="1">
              <a:gsLst>
                <a:gs pos="0">
                  <a:srgbClr val="0B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E24E9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07B0B2F0-EBED-956E-43D0-EDBC87A9BD68}"/>
                </a:ext>
              </a:extLst>
            </p:cNvPr>
            <p:cNvSpPr txBox="1"/>
            <p:nvPr/>
          </p:nvSpPr>
          <p:spPr>
            <a:xfrm>
              <a:off x="0" y="-38100"/>
              <a:ext cx="5126455" cy="142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A8C3A487-7C90-F1CD-CC25-9AA13B3CFFDD}"/>
              </a:ext>
            </a:extLst>
          </p:cNvPr>
          <p:cNvSpPr/>
          <p:nvPr/>
        </p:nvSpPr>
        <p:spPr>
          <a:xfrm rot="-5400000">
            <a:off x="6439348" y="6919627"/>
            <a:ext cx="281260" cy="1120965"/>
          </a:xfrm>
          <a:custGeom>
            <a:avLst/>
            <a:gdLst/>
            <a:ahLst/>
            <a:cxnLst/>
            <a:rect l="l" t="t" r="r" b="b"/>
            <a:pathLst>
              <a:path w="281260" h="1120965">
                <a:moveTo>
                  <a:pt x="0" y="0"/>
                </a:moveTo>
                <a:lnTo>
                  <a:pt x="281260" y="0"/>
                </a:lnTo>
                <a:lnTo>
                  <a:pt x="281260" y="1120965"/>
                </a:lnTo>
                <a:lnTo>
                  <a:pt x="0" y="11209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15051C4-8C87-7A66-0FC8-E17FD02A8FBC}"/>
              </a:ext>
            </a:extLst>
          </p:cNvPr>
          <p:cNvSpPr txBox="1"/>
          <p:nvPr/>
        </p:nvSpPr>
        <p:spPr>
          <a:xfrm>
            <a:off x="692063" y="8343127"/>
            <a:ext cx="10654864" cy="48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Jesus demonstrated trauma-informed leadership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D88873-42F2-B546-72CC-29FABC7F3F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" t="4760" r="13944"/>
          <a:stretch>
            <a:fillRect/>
          </a:stretch>
        </p:blipFill>
        <p:spPr>
          <a:xfrm>
            <a:off x="10927876" y="2794724"/>
            <a:ext cx="6163511" cy="62061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8762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73649" y="4027978"/>
            <a:ext cx="11766351" cy="1654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89"/>
              </a:lnSpc>
            </a:pPr>
            <a:r>
              <a:rPr lang="en-US" sz="3899" b="1" dirty="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When strategic planning reflects empathy, accountability, and consistency, the church becomes a trusted partner in the community.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239944" y="8267700"/>
            <a:ext cx="5223393" cy="651439"/>
            <a:chOff x="0" y="0"/>
            <a:chExt cx="1432878" cy="17870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32878" cy="178702"/>
            </a:xfrm>
            <a:custGeom>
              <a:avLst/>
              <a:gdLst/>
              <a:ahLst/>
              <a:cxnLst/>
              <a:rect l="l" t="t" r="r" b="b"/>
              <a:pathLst>
                <a:path w="1432878" h="178702">
                  <a:moveTo>
                    <a:pt x="89351" y="0"/>
                  </a:moveTo>
                  <a:lnTo>
                    <a:pt x="1343526" y="0"/>
                  </a:lnTo>
                  <a:cubicBezTo>
                    <a:pt x="1367224" y="0"/>
                    <a:pt x="1389951" y="9414"/>
                    <a:pt x="1406707" y="26170"/>
                  </a:cubicBezTo>
                  <a:cubicBezTo>
                    <a:pt x="1423464" y="42927"/>
                    <a:pt x="1432878" y="65654"/>
                    <a:pt x="1432878" y="89351"/>
                  </a:cubicBezTo>
                  <a:lnTo>
                    <a:pt x="1432878" y="89351"/>
                  </a:lnTo>
                  <a:cubicBezTo>
                    <a:pt x="1432878" y="138698"/>
                    <a:pt x="1392874" y="178702"/>
                    <a:pt x="1343526" y="178702"/>
                  </a:cubicBezTo>
                  <a:lnTo>
                    <a:pt x="89351" y="178702"/>
                  </a:lnTo>
                  <a:cubicBezTo>
                    <a:pt x="65654" y="178702"/>
                    <a:pt x="42927" y="169289"/>
                    <a:pt x="26170" y="152532"/>
                  </a:cubicBezTo>
                  <a:cubicBezTo>
                    <a:pt x="9414" y="135775"/>
                    <a:pt x="0" y="113049"/>
                    <a:pt x="0" y="89351"/>
                  </a:cubicBezTo>
                  <a:lnTo>
                    <a:pt x="0" y="89351"/>
                  </a:lnTo>
                  <a:cubicBezTo>
                    <a:pt x="0" y="65654"/>
                    <a:pt x="9414" y="42927"/>
                    <a:pt x="26170" y="26170"/>
                  </a:cubicBezTo>
                  <a:cubicBezTo>
                    <a:pt x="42927" y="9414"/>
                    <a:pt x="65654" y="0"/>
                    <a:pt x="8935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E24E9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32878" cy="216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5400000">
            <a:off x="9681613" y="8096381"/>
            <a:ext cx="940194" cy="705322"/>
          </a:xfrm>
          <a:custGeom>
            <a:avLst/>
            <a:gdLst/>
            <a:ahLst/>
            <a:cxnLst/>
            <a:rect l="l" t="t" r="r" b="b"/>
            <a:pathLst>
              <a:path w="940194" h="705322">
                <a:moveTo>
                  <a:pt x="0" y="0"/>
                </a:moveTo>
                <a:lnTo>
                  <a:pt x="940194" y="0"/>
                </a:lnTo>
                <a:lnTo>
                  <a:pt x="940194" y="705322"/>
                </a:lnTo>
                <a:lnTo>
                  <a:pt x="0" y="70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16687800" y="4027978"/>
            <a:ext cx="281260" cy="1120965"/>
          </a:xfrm>
          <a:custGeom>
            <a:avLst/>
            <a:gdLst/>
            <a:ahLst/>
            <a:cxnLst/>
            <a:rect l="l" t="t" r="r" b="b"/>
            <a:pathLst>
              <a:path w="281260" h="1120965">
                <a:moveTo>
                  <a:pt x="0" y="0"/>
                </a:moveTo>
                <a:lnTo>
                  <a:pt x="281260" y="0"/>
                </a:lnTo>
                <a:lnTo>
                  <a:pt x="281260" y="1120964"/>
                </a:lnTo>
                <a:lnTo>
                  <a:pt x="0" y="1120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754124"/>
            <a:ext cx="9168762" cy="704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None/>
            </a:pPr>
            <a:endParaRPr lang="en-US" sz="3200" dirty="0"/>
          </a:p>
          <a:p>
            <a:pPr>
              <a:buFont typeface="+mj-lt"/>
              <a:buAutoNum type="arabicPeriod"/>
            </a:pPr>
            <a:r>
              <a:rPr lang="en-US" sz="3600" b="1" dirty="0"/>
              <a:t>Bridge:</a:t>
            </a:r>
            <a:r>
              <a:rPr lang="en-US" sz="3600" dirty="0"/>
              <a:t> Connect authentically and build trust, listening to community voices and practicing self-awareness.</a:t>
            </a:r>
          </a:p>
          <a:p>
            <a:pPr>
              <a:buFont typeface="+mj-lt"/>
              <a:buAutoNum type="arabicPeriod"/>
            </a:pPr>
            <a:r>
              <a:rPr lang="en-US" sz="3600" b="1" dirty="0"/>
              <a:t>Observe:</a:t>
            </a:r>
            <a:r>
              <a:rPr lang="en-US" sz="3600" dirty="0"/>
              <a:t> Listen deeply to lived experiences, community patterns, and your own assumptions before acting.</a:t>
            </a:r>
          </a:p>
          <a:p>
            <a:pPr>
              <a:buFont typeface="+mj-lt"/>
              <a:buAutoNum type="arabicPeriod"/>
            </a:pPr>
            <a:r>
              <a:rPr lang="en-US" sz="3600" b="1" dirty="0"/>
              <a:t>Strategize:</a:t>
            </a:r>
            <a:r>
              <a:rPr lang="en-US" sz="3600" dirty="0"/>
              <a:t> Plan initiatives, systems, and partnerships for effectiveness, co-created with the community, considering emotional realities.</a:t>
            </a:r>
          </a:p>
          <a:p>
            <a:pPr>
              <a:buFont typeface="+mj-lt"/>
              <a:buAutoNum type="arabicPeriod"/>
            </a:pPr>
            <a:r>
              <a:rPr lang="en-US" sz="3600" b="1" dirty="0"/>
              <a:t>Sustain:</a:t>
            </a:r>
            <a:r>
              <a:rPr lang="en-US" sz="3600" dirty="0"/>
              <a:t> Maintain consistent presence, learning, and long-term transformation.</a:t>
            </a:r>
          </a:p>
          <a:p>
            <a:pPr algn="just">
              <a:lnSpc>
                <a:spcPts val="3597"/>
              </a:lnSpc>
            </a:pPr>
            <a:endParaRPr lang="en-US" sz="2998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888068"/>
            <a:ext cx="9848707" cy="900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0"/>
              </a:lnSpc>
            </a:pPr>
            <a:r>
              <a:rPr lang="en-US" sz="6400" b="1" dirty="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Final Recap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83480" y="-866197"/>
            <a:ext cx="2804791" cy="113808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10595233" y="1819916"/>
            <a:ext cx="6917091" cy="6645040"/>
            <a:chOff x="0" y="0"/>
            <a:chExt cx="846076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46076" cy="812800"/>
            </a:xfrm>
            <a:custGeom>
              <a:avLst/>
              <a:gdLst/>
              <a:ahLst/>
              <a:cxnLst/>
              <a:rect l="l" t="t" r="r" b="b"/>
              <a:pathLst>
                <a:path w="846076" h="812800">
                  <a:moveTo>
                    <a:pt x="423038" y="0"/>
                  </a:moveTo>
                  <a:cubicBezTo>
                    <a:pt x="189401" y="0"/>
                    <a:pt x="0" y="181951"/>
                    <a:pt x="0" y="406400"/>
                  </a:cubicBezTo>
                  <a:cubicBezTo>
                    <a:pt x="0" y="630849"/>
                    <a:pt x="189401" y="812800"/>
                    <a:pt x="423038" y="812800"/>
                  </a:cubicBezTo>
                  <a:cubicBezTo>
                    <a:pt x="656676" y="812800"/>
                    <a:pt x="846076" y="630849"/>
                    <a:pt x="846076" y="406400"/>
                  </a:cubicBezTo>
                  <a:cubicBezTo>
                    <a:pt x="846076" y="181951"/>
                    <a:pt x="656676" y="0"/>
                    <a:pt x="42303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0B4E99">
                    <a:alpha val="100000"/>
                  </a:srgbClr>
                </a:gs>
              </a:gsLst>
              <a:lin ang="5400000"/>
            </a:gra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-5400000">
            <a:off x="13669045" y="608848"/>
            <a:ext cx="281260" cy="1120965"/>
          </a:xfrm>
          <a:custGeom>
            <a:avLst/>
            <a:gdLst/>
            <a:ahLst/>
            <a:cxnLst/>
            <a:rect l="l" t="t" r="r" b="b"/>
            <a:pathLst>
              <a:path w="281260" h="1120965">
                <a:moveTo>
                  <a:pt x="0" y="0"/>
                </a:moveTo>
                <a:lnTo>
                  <a:pt x="281260" y="0"/>
                </a:lnTo>
                <a:lnTo>
                  <a:pt x="281260" y="1120965"/>
                </a:lnTo>
                <a:lnTo>
                  <a:pt x="0" y="1120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3669045" y="8555061"/>
            <a:ext cx="281260" cy="1120965"/>
          </a:xfrm>
          <a:custGeom>
            <a:avLst/>
            <a:gdLst/>
            <a:ahLst/>
            <a:cxnLst/>
            <a:rect l="l" t="t" r="r" b="b"/>
            <a:pathLst>
              <a:path w="281260" h="1120965">
                <a:moveTo>
                  <a:pt x="0" y="0"/>
                </a:moveTo>
                <a:lnTo>
                  <a:pt x="281260" y="0"/>
                </a:lnTo>
                <a:lnTo>
                  <a:pt x="281260" y="1120964"/>
                </a:lnTo>
                <a:lnTo>
                  <a:pt x="0" y="1120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974949" y="-866197"/>
            <a:ext cx="4653749" cy="113808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6427725" y="2244094"/>
            <a:ext cx="5432551" cy="5432551"/>
          </a:xfrm>
          <a:custGeom>
            <a:avLst/>
            <a:gdLst/>
            <a:ahLst/>
            <a:cxnLst/>
            <a:rect l="l" t="t" r="r" b="b"/>
            <a:pathLst>
              <a:path w="5432551" h="5432551">
                <a:moveTo>
                  <a:pt x="0" y="0"/>
                </a:moveTo>
                <a:lnTo>
                  <a:pt x="5432550" y="0"/>
                </a:lnTo>
                <a:lnTo>
                  <a:pt x="5432550" y="5432550"/>
                </a:lnTo>
                <a:lnTo>
                  <a:pt x="0" y="5432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211328" y="8077024"/>
            <a:ext cx="7865343" cy="683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bossconsultingdb@gmail.com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27725" y="9134159"/>
            <a:ext cx="5432551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336-517-7173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91199" y="760070"/>
            <a:ext cx="67056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5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0000"/>
                </a:solidFill>
                <a:latin typeface="Century" panose="02040604050505020304" pitchFamily="18" charset="0"/>
                <a:ea typeface="Canva Sans Bold"/>
                <a:cs typeface="Canva Sans Bold"/>
                <a:sym typeface="Canva Sans Bold"/>
              </a:rPr>
              <a:t>BOSS Connections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5112025" y="1040399"/>
            <a:ext cx="8063950" cy="148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56"/>
              </a:lnSpc>
            </a:pPr>
            <a:r>
              <a:rPr lang="en-US" sz="8687" b="1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Our Focus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17377" y="3382800"/>
            <a:ext cx="10253245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just">
              <a:lnSpc>
                <a:spcPts val="3839"/>
              </a:lnSpc>
              <a:buFont typeface="Arial"/>
              <a:buChar char="•"/>
            </a:pPr>
            <a:r>
              <a:rPr lang="en-US" sz="3199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Trauma-informed community engagement</a:t>
            </a:r>
          </a:p>
          <a:p>
            <a:pPr marL="690879" lvl="1" indent="-345439" algn="just">
              <a:lnSpc>
                <a:spcPts val="3839"/>
              </a:lnSpc>
              <a:buFont typeface="Arial"/>
              <a:buChar char="•"/>
            </a:pPr>
            <a:r>
              <a:rPr lang="en-US" sz="3199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Leadership &amp; strategic planning</a:t>
            </a:r>
          </a:p>
          <a:p>
            <a:pPr marL="690879" lvl="1" indent="-345439" algn="just">
              <a:lnSpc>
                <a:spcPts val="3839"/>
              </a:lnSpc>
              <a:buFont typeface="Arial"/>
              <a:buChar char="•"/>
            </a:pPr>
            <a:r>
              <a:rPr lang="en-US" sz="3199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Sustainable, trustworthy presence</a:t>
            </a:r>
          </a:p>
          <a:p>
            <a:pPr algn="just">
              <a:lnSpc>
                <a:spcPts val="3839"/>
              </a:lnSpc>
            </a:pPr>
            <a:endParaRPr lang="en-US" sz="3199" b="1" dirty="0">
              <a:solidFill>
                <a:srgbClr val="000000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382381" y="6062290"/>
            <a:ext cx="5523236" cy="665642"/>
            <a:chOff x="0" y="0"/>
            <a:chExt cx="1482800" cy="1787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82800" cy="178702"/>
            </a:xfrm>
            <a:custGeom>
              <a:avLst/>
              <a:gdLst/>
              <a:ahLst/>
              <a:cxnLst/>
              <a:rect l="l" t="t" r="r" b="b"/>
              <a:pathLst>
                <a:path w="1482800" h="178702">
                  <a:moveTo>
                    <a:pt x="89351" y="0"/>
                  </a:moveTo>
                  <a:lnTo>
                    <a:pt x="1393449" y="0"/>
                  </a:lnTo>
                  <a:cubicBezTo>
                    <a:pt x="1417147" y="0"/>
                    <a:pt x="1439874" y="9414"/>
                    <a:pt x="1456630" y="26170"/>
                  </a:cubicBezTo>
                  <a:cubicBezTo>
                    <a:pt x="1473387" y="42927"/>
                    <a:pt x="1482800" y="65654"/>
                    <a:pt x="1482800" y="89351"/>
                  </a:cubicBezTo>
                  <a:lnTo>
                    <a:pt x="1482800" y="89351"/>
                  </a:lnTo>
                  <a:cubicBezTo>
                    <a:pt x="1482800" y="138698"/>
                    <a:pt x="1442797" y="178702"/>
                    <a:pt x="1393449" y="178702"/>
                  </a:cubicBezTo>
                  <a:lnTo>
                    <a:pt x="89351" y="178702"/>
                  </a:lnTo>
                  <a:cubicBezTo>
                    <a:pt x="65654" y="178702"/>
                    <a:pt x="42927" y="169289"/>
                    <a:pt x="26170" y="152532"/>
                  </a:cubicBezTo>
                  <a:cubicBezTo>
                    <a:pt x="9414" y="135775"/>
                    <a:pt x="0" y="113049"/>
                    <a:pt x="0" y="89351"/>
                  </a:cubicBezTo>
                  <a:lnTo>
                    <a:pt x="0" y="89351"/>
                  </a:lnTo>
                  <a:cubicBezTo>
                    <a:pt x="0" y="65654"/>
                    <a:pt x="9414" y="42927"/>
                    <a:pt x="26170" y="26170"/>
                  </a:cubicBezTo>
                  <a:cubicBezTo>
                    <a:pt x="42927" y="9414"/>
                    <a:pt x="65654" y="0"/>
                    <a:pt x="8935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E24E9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482800" cy="216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868789" y="8101389"/>
            <a:ext cx="10914608" cy="1241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i="1" dirty="0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Building trust and fostering genuine connections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007468" y="2121175"/>
            <a:ext cx="1519899" cy="1519426"/>
            <a:chOff x="0" y="1"/>
            <a:chExt cx="812800" cy="812547"/>
          </a:xfrm>
        </p:grpSpPr>
        <p:sp>
          <p:nvSpPr>
            <p:cNvPr id="6" name="Freeform 6"/>
            <p:cNvSpPr/>
            <p:nvPr/>
          </p:nvSpPr>
          <p:spPr>
            <a:xfrm>
              <a:off x="0" y="1"/>
              <a:ext cx="812800" cy="812547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gradFill>
                <a:gsLst>
                  <a:gs pos="0">
                    <a:srgbClr val="E24E99">
                      <a:alpha val="100000"/>
                    </a:srgbClr>
                  </a:gs>
                  <a:gs pos="50000">
                    <a:srgbClr val="6B539A">
                      <a:alpha val="100000"/>
                    </a:srgbClr>
                  </a:gs>
                  <a:gs pos="100000">
                    <a:srgbClr val="0B4E99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3187" y="38100"/>
              <a:ext cx="444205" cy="543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07468" y="4383550"/>
            <a:ext cx="1519899" cy="15198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gradFill>
                <a:gsLst>
                  <a:gs pos="0">
                    <a:srgbClr val="E24E99">
                      <a:alpha val="100000"/>
                    </a:srgbClr>
                  </a:gs>
                  <a:gs pos="50000">
                    <a:srgbClr val="6B539A">
                      <a:alpha val="100000"/>
                    </a:srgbClr>
                  </a:gs>
                  <a:gs pos="100000">
                    <a:srgbClr val="0B4E99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07468" y="6646400"/>
            <a:ext cx="1519899" cy="151989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sq">
              <a:gradFill>
                <a:gsLst>
                  <a:gs pos="0">
                    <a:srgbClr val="0B4E99">
                      <a:alpha val="100000"/>
                    </a:srgbClr>
                  </a:gs>
                  <a:gs pos="50000">
                    <a:srgbClr val="6B539A">
                      <a:alpha val="100000"/>
                    </a:srgbClr>
                  </a:gs>
                  <a:gs pos="100000">
                    <a:srgbClr val="E24E99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944811" y="-1"/>
            <a:ext cx="2400589" cy="10287001"/>
            <a:chOff x="0" y="0"/>
            <a:chExt cx="642391" cy="28568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2391" cy="2856820"/>
            </a:xfrm>
            <a:custGeom>
              <a:avLst/>
              <a:gdLst/>
              <a:ahLst/>
              <a:cxnLst/>
              <a:rect l="l" t="t" r="r" b="b"/>
              <a:pathLst>
                <a:path w="642391" h="2856820">
                  <a:moveTo>
                    <a:pt x="0" y="0"/>
                  </a:moveTo>
                  <a:lnTo>
                    <a:pt x="642391" y="0"/>
                  </a:lnTo>
                  <a:lnTo>
                    <a:pt x="642391" y="2856820"/>
                  </a:lnTo>
                  <a:lnTo>
                    <a:pt x="0" y="2856820"/>
                  </a:lnTo>
                  <a:close/>
                </a:path>
              </a:pathLst>
            </a:custGeom>
            <a:gradFill rotWithShape="1">
              <a:gsLst>
                <a:gs pos="0">
                  <a:srgbClr val="E2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0B4E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42391" cy="2894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282464" y="4692161"/>
            <a:ext cx="969908" cy="902677"/>
          </a:xfrm>
          <a:custGeom>
            <a:avLst/>
            <a:gdLst/>
            <a:ahLst/>
            <a:cxnLst/>
            <a:rect l="l" t="t" r="r" b="b"/>
            <a:pathLst>
              <a:path w="969908" h="902677">
                <a:moveTo>
                  <a:pt x="0" y="0"/>
                </a:moveTo>
                <a:lnTo>
                  <a:pt x="969908" y="0"/>
                </a:lnTo>
                <a:lnTo>
                  <a:pt x="969908" y="902678"/>
                </a:lnTo>
                <a:lnTo>
                  <a:pt x="0" y="902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559796" y="985193"/>
            <a:ext cx="8601964" cy="2964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 dirty="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WHY BEING TRAUMA-INFORMED MATTERS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47183" y="4285048"/>
            <a:ext cx="7498672" cy="472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 eaLnBrk="1" latinLnBrk="0" hangingPunct="1">
              <a:lnSpc>
                <a:spcPts val="4077"/>
              </a:lnSpc>
            </a:pPr>
            <a:r>
              <a:rPr lang="en-US" sz="3400" dirty="0">
                <a:solidFill>
                  <a:srgbClr val="000000"/>
                </a:solidFill>
                <a:effectLst/>
                <a:latin typeface="Poppins Medium" panose="00000600000000000000" pitchFamily="2" charset="0"/>
              </a:rPr>
              <a:t>Being trauma-informed is essential for churches seeking meaningful and intentional impact. Understanding past experiences, emotional realities, and </a:t>
            </a:r>
            <a:r>
              <a:rPr lang="en-US" sz="3600" dirty="0">
                <a:solidFill>
                  <a:srgbClr val="000000"/>
                </a:solidFill>
                <a:effectLst/>
                <a:latin typeface="Poppins Medium" panose="00000600000000000000" pitchFamily="2" charset="0"/>
              </a:rPr>
              <a:t>community</a:t>
            </a:r>
            <a:r>
              <a:rPr lang="en-US" sz="3400" dirty="0">
                <a:solidFill>
                  <a:srgbClr val="000000"/>
                </a:solidFill>
                <a:effectLst/>
                <a:latin typeface="Poppins Medium" panose="00000600000000000000" pitchFamily="2" charset="0"/>
              </a:rPr>
              <a:t> perspectives allows us to build trust, respond with empathy, and plan effectively for lasting change.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51780" y="2418581"/>
            <a:ext cx="5403214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8"/>
              </a:lnSpc>
            </a:pPr>
            <a:r>
              <a:rPr lang="en-US" sz="2548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Communities shaped by instability &amp; loss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953771" y="4663586"/>
            <a:ext cx="5199232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8"/>
              </a:lnSpc>
            </a:pPr>
            <a:r>
              <a:rPr lang="en-US" sz="2548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Trust and consistency is necessary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851780" y="6911486"/>
            <a:ext cx="5550105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8"/>
              </a:lnSpc>
            </a:pPr>
            <a:r>
              <a:rPr lang="en-US" sz="2548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Understands and acknowledges lived realities</a:t>
            </a:r>
          </a:p>
        </p:txBody>
      </p:sp>
      <p:pic>
        <p:nvPicPr>
          <p:cNvPr id="29" name="Graphic 28" descr="Bar graph with downward trend with solid fill">
            <a:extLst>
              <a:ext uri="{FF2B5EF4-FFF2-40B4-BE49-F238E27FC236}">
                <a16:creationId xmlns:a16="http://schemas.microsoft.com/office/drawing/2014/main" id="{A49D24A9-64DE-CC5D-C935-2DA28E390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8877" y="2428732"/>
            <a:ext cx="1037080" cy="1037080"/>
          </a:xfrm>
          <a:prstGeom prst="rect">
            <a:avLst/>
          </a:prstGeom>
        </p:spPr>
      </p:pic>
      <p:pic>
        <p:nvPicPr>
          <p:cNvPr id="33" name="Graphic 32" descr="Group brainstorm with solid fill">
            <a:extLst>
              <a:ext uri="{FF2B5EF4-FFF2-40B4-BE49-F238E27FC236}">
                <a16:creationId xmlns:a16="http://schemas.microsoft.com/office/drawing/2014/main" id="{67385EA8-A624-DEF2-92E7-EAA255017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83886" y="6792494"/>
            <a:ext cx="1095447" cy="10954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460EC-5B88-A29C-DE34-184EEB209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>
            <a:extLst>
              <a:ext uri="{FF2B5EF4-FFF2-40B4-BE49-F238E27FC236}">
                <a16:creationId xmlns:a16="http://schemas.microsoft.com/office/drawing/2014/main" id="{62735B51-C740-307B-C4F4-418DA946652D}"/>
              </a:ext>
            </a:extLst>
          </p:cNvPr>
          <p:cNvGrpSpPr/>
          <p:nvPr/>
        </p:nvGrpSpPr>
        <p:grpSpPr>
          <a:xfrm>
            <a:off x="17944811" y="-1"/>
            <a:ext cx="2400589" cy="10287001"/>
            <a:chOff x="0" y="0"/>
            <a:chExt cx="642391" cy="285682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33C53CE-3D8B-7BA0-3447-F93439CA2E29}"/>
                </a:ext>
              </a:extLst>
            </p:cNvPr>
            <p:cNvSpPr/>
            <p:nvPr/>
          </p:nvSpPr>
          <p:spPr>
            <a:xfrm>
              <a:off x="0" y="0"/>
              <a:ext cx="642391" cy="2856820"/>
            </a:xfrm>
            <a:custGeom>
              <a:avLst/>
              <a:gdLst/>
              <a:ahLst/>
              <a:cxnLst/>
              <a:rect l="l" t="t" r="r" b="b"/>
              <a:pathLst>
                <a:path w="642391" h="2856820">
                  <a:moveTo>
                    <a:pt x="0" y="0"/>
                  </a:moveTo>
                  <a:lnTo>
                    <a:pt x="642391" y="0"/>
                  </a:lnTo>
                  <a:lnTo>
                    <a:pt x="642391" y="2856820"/>
                  </a:lnTo>
                  <a:lnTo>
                    <a:pt x="0" y="2856820"/>
                  </a:lnTo>
                  <a:close/>
                </a:path>
              </a:pathLst>
            </a:custGeom>
            <a:gradFill rotWithShape="1">
              <a:gsLst>
                <a:gs pos="0">
                  <a:srgbClr val="E2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0B4E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7BAF1D54-8BAE-7329-B755-8ABCB8FB02D7}"/>
                </a:ext>
              </a:extLst>
            </p:cNvPr>
            <p:cNvSpPr txBox="1"/>
            <p:nvPr/>
          </p:nvSpPr>
          <p:spPr>
            <a:xfrm>
              <a:off x="0" y="-38100"/>
              <a:ext cx="642391" cy="2894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8990D2CD-7A94-D088-7B81-B4D7E3B84389}"/>
              </a:ext>
            </a:extLst>
          </p:cNvPr>
          <p:cNvSpPr/>
          <p:nvPr/>
        </p:nvSpPr>
        <p:spPr>
          <a:xfrm rot="-10800000" flipH="1" flipV="1">
            <a:off x="10363200" y="8878396"/>
            <a:ext cx="801539" cy="601305"/>
          </a:xfrm>
          <a:custGeom>
            <a:avLst/>
            <a:gdLst/>
            <a:ahLst/>
            <a:cxnLst/>
            <a:rect l="l" t="t" r="r" b="b"/>
            <a:pathLst>
              <a:path w="801539" h="601305">
                <a:moveTo>
                  <a:pt x="801539" y="601305"/>
                </a:moveTo>
                <a:lnTo>
                  <a:pt x="0" y="601305"/>
                </a:lnTo>
                <a:lnTo>
                  <a:pt x="0" y="0"/>
                </a:lnTo>
                <a:lnTo>
                  <a:pt x="801539" y="0"/>
                </a:lnTo>
                <a:lnTo>
                  <a:pt x="801539" y="60130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6DDCCB79-FD96-93C7-EE5B-D8CE017099E2}"/>
              </a:ext>
            </a:extLst>
          </p:cNvPr>
          <p:cNvSpPr txBox="1"/>
          <p:nvPr/>
        </p:nvSpPr>
        <p:spPr>
          <a:xfrm>
            <a:off x="1559796" y="985193"/>
            <a:ext cx="8601964" cy="2964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 dirty="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HOW TRAUMA SHOWS UP IN COMMUNITIES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78693916-9223-92CB-C5D6-8367AD01419D}"/>
              </a:ext>
            </a:extLst>
          </p:cNvPr>
          <p:cNvSpPr txBox="1"/>
          <p:nvPr/>
        </p:nvSpPr>
        <p:spPr>
          <a:xfrm>
            <a:off x="1559796" y="4723882"/>
            <a:ext cx="15369217" cy="368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rtl="0" eaLnBrk="1" latinLnBrk="0" hangingPunct="1">
              <a:lnSpc>
                <a:spcPts val="407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Poppins Medium" panose="00000600000000000000" pitchFamily="2" charset="0"/>
              </a:rPr>
              <a:t>Trauma is often collective, not just individual</a:t>
            </a:r>
          </a:p>
          <a:p>
            <a:pPr rtl="0" eaLnBrk="1" latinLnBrk="0" hangingPunct="1">
              <a:lnSpc>
                <a:spcPts val="4077"/>
              </a:lnSpc>
            </a:pPr>
            <a:endParaRPr lang="en-US" sz="3600" dirty="0">
              <a:solidFill>
                <a:srgbClr val="000000"/>
              </a:solidFill>
              <a:effectLst/>
              <a:latin typeface="Poppins Medium" panose="00000600000000000000" pitchFamily="2" charset="0"/>
            </a:endParaRPr>
          </a:p>
          <a:p>
            <a:pPr marL="457200" indent="-457200" rtl="0" eaLnBrk="1" latinLnBrk="0" hangingPunct="1">
              <a:lnSpc>
                <a:spcPts val="407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Poppins Medium" panose="00000600000000000000" pitchFamily="2" charset="0"/>
              </a:rPr>
              <a:t>Shaped by repeated harm, instability, or broken trust</a:t>
            </a:r>
          </a:p>
          <a:p>
            <a:pPr rtl="0" eaLnBrk="1" latinLnBrk="0" hangingPunct="1">
              <a:lnSpc>
                <a:spcPts val="4077"/>
              </a:lnSpc>
            </a:pPr>
            <a:endParaRPr lang="en-US" sz="3600" dirty="0">
              <a:solidFill>
                <a:srgbClr val="000000"/>
              </a:solidFill>
              <a:effectLst/>
              <a:latin typeface="Poppins Medium" panose="00000600000000000000" pitchFamily="2" charset="0"/>
            </a:endParaRPr>
          </a:p>
          <a:p>
            <a:pPr marL="457200" indent="-457200" rtl="0" eaLnBrk="1" latinLnBrk="0" hangingPunct="1">
              <a:lnSpc>
                <a:spcPts val="407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Poppins Medium" panose="00000600000000000000" pitchFamily="2" charset="0"/>
              </a:rPr>
              <a:t>Shows up as mistrust, disengagement, resistance, or fatigue</a:t>
            </a:r>
          </a:p>
          <a:p>
            <a:pPr marL="457200" indent="-457200" rtl="0" eaLnBrk="1" latinLnBrk="0" hangingPunct="1">
              <a:lnSpc>
                <a:spcPts val="4077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Poppins Medium" panose="00000600000000000000" pitchFamily="2" charset="0"/>
            </a:endParaRPr>
          </a:p>
          <a:p>
            <a:pPr marL="457200" indent="-457200" rtl="0" eaLnBrk="1" latinLnBrk="0" hangingPunct="1">
              <a:lnSpc>
                <a:spcPts val="407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Poppins Medium" panose="00000600000000000000" pitchFamily="2" charset="0"/>
              </a:rPr>
              <a:t>Often a protective response, not a lack of interest</a:t>
            </a:r>
          </a:p>
        </p:txBody>
      </p:sp>
    </p:spTree>
    <p:extLst>
      <p:ext uri="{BB962C8B-B14F-4D97-AF65-F5344CB8AC3E}">
        <p14:creationId xmlns:p14="http://schemas.microsoft.com/office/powerpoint/2010/main" val="421790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2FE3C-63FA-B33B-2ED8-996CC648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>
            <a:extLst>
              <a:ext uri="{FF2B5EF4-FFF2-40B4-BE49-F238E27FC236}">
                <a16:creationId xmlns:a16="http://schemas.microsoft.com/office/drawing/2014/main" id="{02D8C8E9-53FC-A3C8-48D2-094D6FB30C46}"/>
              </a:ext>
            </a:extLst>
          </p:cNvPr>
          <p:cNvGrpSpPr/>
          <p:nvPr/>
        </p:nvGrpSpPr>
        <p:grpSpPr>
          <a:xfrm>
            <a:off x="17944811" y="-1"/>
            <a:ext cx="2400589" cy="10287001"/>
            <a:chOff x="0" y="0"/>
            <a:chExt cx="642391" cy="285682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C63E764-7673-6554-E030-41F312DD70DD}"/>
                </a:ext>
              </a:extLst>
            </p:cNvPr>
            <p:cNvSpPr/>
            <p:nvPr/>
          </p:nvSpPr>
          <p:spPr>
            <a:xfrm>
              <a:off x="0" y="0"/>
              <a:ext cx="642391" cy="2856820"/>
            </a:xfrm>
            <a:custGeom>
              <a:avLst/>
              <a:gdLst/>
              <a:ahLst/>
              <a:cxnLst/>
              <a:rect l="l" t="t" r="r" b="b"/>
              <a:pathLst>
                <a:path w="642391" h="2856820">
                  <a:moveTo>
                    <a:pt x="0" y="0"/>
                  </a:moveTo>
                  <a:lnTo>
                    <a:pt x="642391" y="0"/>
                  </a:lnTo>
                  <a:lnTo>
                    <a:pt x="642391" y="2856820"/>
                  </a:lnTo>
                  <a:lnTo>
                    <a:pt x="0" y="2856820"/>
                  </a:lnTo>
                  <a:close/>
                </a:path>
              </a:pathLst>
            </a:custGeom>
            <a:gradFill rotWithShape="1">
              <a:gsLst>
                <a:gs pos="0">
                  <a:srgbClr val="E2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0B4E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99F80358-B44F-BD3A-86BE-3A9597AF67BB}"/>
                </a:ext>
              </a:extLst>
            </p:cNvPr>
            <p:cNvSpPr txBox="1"/>
            <p:nvPr/>
          </p:nvSpPr>
          <p:spPr>
            <a:xfrm>
              <a:off x="0" y="-38100"/>
              <a:ext cx="642391" cy="2894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A4FC87C6-CBB0-5336-866F-9B5900131E1B}"/>
              </a:ext>
            </a:extLst>
          </p:cNvPr>
          <p:cNvSpPr txBox="1"/>
          <p:nvPr/>
        </p:nvSpPr>
        <p:spPr>
          <a:xfrm>
            <a:off x="1559796" y="985193"/>
            <a:ext cx="8601964" cy="1976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 dirty="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RELATING TO WHAT TRAUMA IS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44014011-9EE2-2A58-FF0E-0B0A0F03A35D}"/>
              </a:ext>
            </a:extLst>
          </p:cNvPr>
          <p:cNvSpPr txBox="1"/>
          <p:nvPr/>
        </p:nvSpPr>
        <p:spPr>
          <a:xfrm>
            <a:off x="1585196" y="3435885"/>
            <a:ext cx="15369217" cy="6309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rtl="0" eaLnBrk="1" latinLnBrk="0" hangingPunct="1">
              <a:lnSpc>
                <a:spcPts val="407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Poppins Medium" panose="00000600000000000000" pitchFamily="2" charset="0"/>
              </a:rPr>
              <a:t>Trauma is what happens inside us when experiences overwhelm our ability to cope</a:t>
            </a:r>
          </a:p>
          <a:p>
            <a:pPr marL="457200" indent="-457200" rtl="0" eaLnBrk="1" latinLnBrk="0" hangingPunct="1">
              <a:lnSpc>
                <a:spcPts val="4077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Poppins Medium" panose="00000600000000000000" pitchFamily="2" charset="0"/>
            </a:endParaRPr>
          </a:p>
          <a:p>
            <a:pPr marL="457200" indent="-457200" rtl="0" eaLnBrk="1" latinLnBrk="0" hangingPunct="1">
              <a:lnSpc>
                <a:spcPts val="407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Poppins Medium" panose="00000600000000000000" pitchFamily="2" charset="0"/>
              </a:rPr>
              <a:t>It shapes how people respond to safety, trust, and authority</a:t>
            </a:r>
          </a:p>
          <a:p>
            <a:pPr marL="457200" indent="-457200" rtl="0" eaLnBrk="1" latinLnBrk="0" hangingPunct="1">
              <a:lnSpc>
                <a:spcPts val="4077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Poppins Medium" panose="00000600000000000000" pitchFamily="2" charset="0"/>
            </a:endParaRPr>
          </a:p>
          <a:p>
            <a:pPr marL="457200" indent="-457200" rtl="0" eaLnBrk="1" latinLnBrk="0" hangingPunct="1">
              <a:lnSpc>
                <a:spcPts val="407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Poppins Medium" panose="00000600000000000000" pitchFamily="2" charset="0"/>
              </a:rPr>
              <a:t>Trauma is expressed through emotions, behaviors, and reactions</a:t>
            </a:r>
          </a:p>
          <a:p>
            <a:pPr marL="457200" indent="-457200" rtl="0" eaLnBrk="1" latinLnBrk="0" hangingPunct="1">
              <a:lnSpc>
                <a:spcPts val="4077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Poppins Medium" panose="00000600000000000000" pitchFamily="2" charset="0"/>
            </a:endParaRPr>
          </a:p>
          <a:p>
            <a:pPr marL="457200" indent="-457200" rtl="0" eaLnBrk="1" latinLnBrk="0" hangingPunct="1">
              <a:lnSpc>
                <a:spcPts val="407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Poppins Medium" panose="00000600000000000000" pitchFamily="2" charset="0"/>
              </a:rPr>
              <a:t>Communities carry trauma, not just individuals</a:t>
            </a:r>
          </a:p>
          <a:p>
            <a:pPr rtl="0" eaLnBrk="1" latinLnBrk="0" hangingPunct="1">
              <a:lnSpc>
                <a:spcPts val="4077"/>
              </a:lnSpc>
            </a:pPr>
            <a:endParaRPr lang="en-US" sz="3600" dirty="0">
              <a:solidFill>
                <a:srgbClr val="000000"/>
              </a:solidFill>
              <a:effectLst/>
              <a:latin typeface="Poppins Medium" panose="00000600000000000000" pitchFamily="2" charset="0"/>
            </a:endParaRPr>
          </a:p>
          <a:p>
            <a:pPr marL="457200" indent="-457200" rtl="0" eaLnBrk="1" latinLnBrk="0" hangingPunct="1">
              <a:lnSpc>
                <a:spcPts val="4077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Poppins Medium" panose="00000600000000000000" pitchFamily="2" charset="0"/>
              </a:rPr>
              <a:t>About 70% of adults worldwide have experienced at least one traumatic event in their lifetime </a:t>
            </a:r>
            <a:endParaRPr lang="en-US" sz="3600" dirty="0">
              <a:solidFill>
                <a:srgbClr val="000000"/>
              </a:solidFill>
              <a:effectLst/>
              <a:latin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1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360409" y="3671881"/>
            <a:ext cx="1875465" cy="187546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4E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13194" y="3646461"/>
            <a:ext cx="1875465" cy="18754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53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739333" y="3671881"/>
            <a:ext cx="1875465" cy="187546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4E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796174" y="4164993"/>
            <a:ext cx="1093623" cy="801328"/>
          </a:xfrm>
          <a:custGeom>
            <a:avLst/>
            <a:gdLst/>
            <a:ahLst/>
            <a:cxnLst/>
            <a:rect l="l" t="t" r="r" b="b"/>
            <a:pathLst>
              <a:path w="1093623" h="801328">
                <a:moveTo>
                  <a:pt x="0" y="0"/>
                </a:moveTo>
                <a:lnTo>
                  <a:pt x="1093624" y="0"/>
                </a:lnTo>
                <a:lnTo>
                  <a:pt x="1093624" y="801328"/>
                </a:lnTo>
                <a:lnTo>
                  <a:pt x="0" y="801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703461" y="4060444"/>
            <a:ext cx="1309373" cy="1047498"/>
          </a:xfrm>
          <a:custGeom>
            <a:avLst/>
            <a:gdLst/>
            <a:ahLst/>
            <a:cxnLst/>
            <a:rect l="l" t="t" r="r" b="b"/>
            <a:pathLst>
              <a:path w="1309373" h="1047498">
                <a:moveTo>
                  <a:pt x="0" y="0"/>
                </a:moveTo>
                <a:lnTo>
                  <a:pt x="1309373" y="0"/>
                </a:lnTo>
                <a:lnTo>
                  <a:pt x="1309373" y="1047498"/>
                </a:lnTo>
                <a:lnTo>
                  <a:pt x="0" y="1047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6"/>
          <p:cNvSpPr/>
          <p:nvPr/>
        </p:nvSpPr>
        <p:spPr>
          <a:xfrm>
            <a:off x="14130266" y="3979038"/>
            <a:ext cx="1067078" cy="1281426"/>
          </a:xfrm>
          <a:custGeom>
            <a:avLst/>
            <a:gdLst/>
            <a:ahLst/>
            <a:cxnLst/>
            <a:rect l="l" t="t" r="r" b="b"/>
            <a:pathLst>
              <a:path w="1067078" h="1281426">
                <a:moveTo>
                  <a:pt x="0" y="0"/>
                </a:moveTo>
                <a:lnTo>
                  <a:pt x="1067078" y="0"/>
                </a:lnTo>
                <a:lnTo>
                  <a:pt x="1067078" y="1281426"/>
                </a:lnTo>
                <a:lnTo>
                  <a:pt x="0" y="1281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80039" y="1240931"/>
            <a:ext cx="7792854" cy="169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1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TRAUMA-INFORMED ENGAGEMENT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77970" y="1317131"/>
            <a:ext cx="770459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75"/>
              </a:lnSpc>
            </a:pPr>
            <a:r>
              <a:rPr lang="en-US" sz="3229" b="1" i="1">
                <a:solidFill>
                  <a:srgbClr val="000000"/>
                </a:solidFill>
                <a:latin typeface="Poppins Medium Italics"/>
                <a:ea typeface="Poppins Medium Italics"/>
                <a:cs typeface="Poppins Medium Italics"/>
                <a:sym typeface="Poppins Medium Italics"/>
              </a:rPr>
              <a:t>God meets pain with gentleness</a:t>
            </a:r>
            <a:r>
              <a:rPr lang="en-US" sz="3229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93111" y="6141156"/>
            <a:ext cx="3733875" cy="787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58"/>
              </a:lnSpc>
            </a:pPr>
            <a:r>
              <a:rPr lang="en-US" sz="2548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Trauma shapes responses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34282" y="6141156"/>
            <a:ext cx="4723763" cy="1582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58"/>
              </a:lnSpc>
            </a:pPr>
            <a:r>
              <a:rPr lang="en-US" sz="2548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Safety, dignity, and consistency matter</a:t>
            </a:r>
          </a:p>
          <a:p>
            <a:pPr algn="just">
              <a:lnSpc>
                <a:spcPts val="3058"/>
              </a:lnSpc>
            </a:pPr>
            <a:endParaRPr lang="en-US" sz="2548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just">
              <a:lnSpc>
                <a:spcPts val="3058"/>
              </a:lnSpc>
            </a:pPr>
            <a:endParaRPr lang="en-US" sz="2548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531581" y="6141156"/>
            <a:ext cx="4723762" cy="1582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58"/>
              </a:lnSpc>
            </a:pPr>
            <a:r>
              <a:rPr lang="en-US" sz="2548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Empathy replaces assumption</a:t>
            </a:r>
          </a:p>
          <a:p>
            <a:pPr algn="just">
              <a:lnSpc>
                <a:spcPts val="3058"/>
              </a:lnSpc>
            </a:pPr>
            <a:endParaRPr lang="en-US" sz="2548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3058"/>
              </a:lnSpc>
            </a:pPr>
            <a:endParaRPr lang="en-US" sz="2548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2" name="Freeform 22"/>
          <p:cNvSpPr/>
          <p:nvPr/>
        </p:nvSpPr>
        <p:spPr>
          <a:xfrm rot="-10800000" flipH="1">
            <a:off x="5928457" y="4346932"/>
            <a:ext cx="700307" cy="525361"/>
          </a:xfrm>
          <a:custGeom>
            <a:avLst/>
            <a:gdLst/>
            <a:ahLst/>
            <a:cxnLst/>
            <a:rect l="l" t="t" r="r" b="b"/>
            <a:pathLst>
              <a:path w="700307" h="525361">
                <a:moveTo>
                  <a:pt x="700306" y="0"/>
                </a:moveTo>
                <a:lnTo>
                  <a:pt x="0" y="0"/>
                </a:lnTo>
                <a:lnTo>
                  <a:pt x="0" y="525362"/>
                </a:lnTo>
                <a:lnTo>
                  <a:pt x="700306" y="525362"/>
                </a:lnTo>
                <a:lnTo>
                  <a:pt x="70030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10800000" flipH="1">
            <a:off x="11657738" y="4346932"/>
            <a:ext cx="700307" cy="525361"/>
          </a:xfrm>
          <a:custGeom>
            <a:avLst/>
            <a:gdLst/>
            <a:ahLst/>
            <a:cxnLst/>
            <a:rect l="l" t="t" r="r" b="b"/>
            <a:pathLst>
              <a:path w="700307" h="525361">
                <a:moveTo>
                  <a:pt x="700307" y="0"/>
                </a:moveTo>
                <a:lnTo>
                  <a:pt x="0" y="0"/>
                </a:lnTo>
                <a:lnTo>
                  <a:pt x="0" y="525362"/>
                </a:lnTo>
                <a:lnTo>
                  <a:pt x="700307" y="525362"/>
                </a:lnTo>
                <a:lnTo>
                  <a:pt x="70030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5400000">
            <a:off x="8330088" y="1746803"/>
            <a:ext cx="217753" cy="867856"/>
          </a:xfrm>
          <a:custGeom>
            <a:avLst/>
            <a:gdLst/>
            <a:ahLst/>
            <a:cxnLst/>
            <a:rect l="l" t="t" r="r" b="b"/>
            <a:pathLst>
              <a:path w="217753" h="867856">
                <a:moveTo>
                  <a:pt x="0" y="0"/>
                </a:moveTo>
                <a:lnTo>
                  <a:pt x="217753" y="0"/>
                </a:lnTo>
                <a:lnTo>
                  <a:pt x="217753" y="867856"/>
                </a:lnTo>
                <a:lnTo>
                  <a:pt x="0" y="8678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26030" y="896506"/>
            <a:ext cx="10435940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5500" b="1" dirty="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Awareness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52545" y="3557588"/>
            <a:ext cx="9039715" cy="315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298" lvl="1" indent="-323649" algn="just">
              <a:lnSpc>
                <a:spcPts val="3597"/>
              </a:lnSpc>
              <a:buFont typeface="Arial"/>
              <a:buChar char="•"/>
            </a:pPr>
            <a:r>
              <a:rPr lang="en-US" sz="2998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leaders show up affects engagement.</a:t>
            </a:r>
          </a:p>
          <a:p>
            <a:pPr algn="just">
              <a:lnSpc>
                <a:spcPts val="3597"/>
              </a:lnSpc>
            </a:pPr>
            <a:endParaRPr lang="en-US" sz="2998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47298" lvl="1" indent="-323649" algn="l">
              <a:lnSpc>
                <a:spcPts val="3597"/>
              </a:lnSpc>
              <a:buFont typeface="Arial"/>
              <a:buChar char="•"/>
            </a:pPr>
            <a:r>
              <a:rPr lang="en-US" sz="2998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Assumptions shape decisions and responses.</a:t>
            </a:r>
          </a:p>
          <a:p>
            <a:pPr algn="l">
              <a:lnSpc>
                <a:spcPts val="3597"/>
              </a:lnSpc>
            </a:pPr>
            <a:endParaRPr lang="en-US" sz="2998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647298" lvl="1" indent="-323649" algn="just">
              <a:lnSpc>
                <a:spcPts val="3597"/>
              </a:lnSpc>
              <a:buFont typeface="Arial"/>
              <a:buChar char="•"/>
            </a:pPr>
            <a:r>
              <a:rPr lang="en-US" sz="2998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Reflection strengthens credibility and trust.</a:t>
            </a:r>
          </a:p>
          <a:p>
            <a:pPr algn="just">
              <a:lnSpc>
                <a:spcPts val="3597"/>
              </a:lnSpc>
            </a:pPr>
            <a:endParaRPr lang="en-US" sz="2998" b="1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927876" y="2794724"/>
            <a:ext cx="6460198" cy="6206117"/>
            <a:chOff x="0" y="0"/>
            <a:chExt cx="846076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6076" cy="812800"/>
            </a:xfrm>
            <a:custGeom>
              <a:avLst/>
              <a:gdLst/>
              <a:ahLst/>
              <a:cxnLst/>
              <a:rect l="l" t="t" r="r" b="b"/>
              <a:pathLst>
                <a:path w="846076" h="812800">
                  <a:moveTo>
                    <a:pt x="423038" y="0"/>
                  </a:moveTo>
                  <a:cubicBezTo>
                    <a:pt x="189401" y="0"/>
                    <a:pt x="0" y="181951"/>
                    <a:pt x="0" y="406400"/>
                  </a:cubicBezTo>
                  <a:cubicBezTo>
                    <a:pt x="0" y="630849"/>
                    <a:pt x="189401" y="812800"/>
                    <a:pt x="423038" y="812800"/>
                  </a:cubicBezTo>
                  <a:cubicBezTo>
                    <a:pt x="656676" y="812800"/>
                    <a:pt x="846076" y="630849"/>
                    <a:pt x="846076" y="406400"/>
                  </a:cubicBezTo>
                  <a:cubicBezTo>
                    <a:pt x="846076" y="181951"/>
                    <a:pt x="656676" y="0"/>
                    <a:pt x="42303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0B4E99">
                    <a:alpha val="100000"/>
                  </a:srgbClr>
                </a:gs>
              </a:gsLst>
              <a:lin ang="5400000"/>
            </a:gra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" name="TextBox 12"/>
          <p:cNvSpPr txBox="1"/>
          <p:nvPr/>
        </p:nvSpPr>
        <p:spPr>
          <a:xfrm rot="16200000">
            <a:off x="8312195" y="-1008943"/>
            <a:ext cx="752621" cy="187417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3" name="Group 13"/>
          <p:cNvGrpSpPr/>
          <p:nvPr/>
        </p:nvGrpSpPr>
        <p:grpSpPr>
          <a:xfrm>
            <a:off x="-1" y="-114301"/>
            <a:ext cx="18288001" cy="832969"/>
            <a:chOff x="0" y="0"/>
            <a:chExt cx="5126455" cy="1039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126455" cy="103932"/>
            </a:xfrm>
            <a:custGeom>
              <a:avLst/>
              <a:gdLst/>
              <a:ahLst/>
              <a:cxnLst/>
              <a:rect l="l" t="t" r="r" b="b"/>
              <a:pathLst>
                <a:path w="5126455" h="103932">
                  <a:moveTo>
                    <a:pt x="0" y="0"/>
                  </a:moveTo>
                  <a:lnTo>
                    <a:pt x="5126455" y="0"/>
                  </a:lnTo>
                  <a:lnTo>
                    <a:pt x="5126455" y="103932"/>
                  </a:lnTo>
                  <a:lnTo>
                    <a:pt x="0" y="103932"/>
                  </a:lnTo>
                  <a:close/>
                </a:path>
              </a:pathLst>
            </a:custGeom>
            <a:gradFill rotWithShape="1">
              <a:gsLst>
                <a:gs pos="0">
                  <a:srgbClr val="0B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E24E9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126455" cy="142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5400000">
            <a:off x="6439653" y="6787518"/>
            <a:ext cx="281260" cy="1120965"/>
          </a:xfrm>
          <a:custGeom>
            <a:avLst/>
            <a:gdLst/>
            <a:ahLst/>
            <a:cxnLst/>
            <a:rect l="l" t="t" r="r" b="b"/>
            <a:pathLst>
              <a:path w="281260" h="1120965">
                <a:moveTo>
                  <a:pt x="0" y="0"/>
                </a:moveTo>
                <a:lnTo>
                  <a:pt x="281260" y="0"/>
                </a:lnTo>
                <a:lnTo>
                  <a:pt x="281260" y="1120965"/>
                </a:lnTo>
                <a:lnTo>
                  <a:pt x="0" y="1120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 descr="Young woman thinking">
            <a:extLst>
              <a:ext uri="{FF2B5EF4-FFF2-40B4-BE49-F238E27FC236}">
                <a16:creationId xmlns:a16="http://schemas.microsoft.com/office/drawing/2014/main" id="{A20BF006-7922-AA06-84C9-1CFAC0663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876" y="2794724"/>
            <a:ext cx="6107580" cy="6206117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8" y="-586843"/>
            <a:ext cx="6673446" cy="10846629"/>
            <a:chOff x="40999" y="-38100"/>
            <a:chExt cx="443699" cy="738447"/>
          </a:xfrm>
        </p:grpSpPr>
        <p:sp>
          <p:nvSpPr>
            <p:cNvPr id="3" name="Freeform 3"/>
            <p:cNvSpPr/>
            <p:nvPr/>
          </p:nvSpPr>
          <p:spPr>
            <a:xfrm>
              <a:off x="40999" y="0"/>
              <a:ext cx="443699" cy="700347"/>
            </a:xfrm>
            <a:custGeom>
              <a:avLst/>
              <a:gdLst/>
              <a:ahLst/>
              <a:cxnLst/>
              <a:rect l="l" t="t" r="r" b="b"/>
              <a:pathLst>
                <a:path w="462035" h="700347">
                  <a:moveTo>
                    <a:pt x="393644" y="0"/>
                  </a:moveTo>
                  <a:lnTo>
                    <a:pt x="68390" y="0"/>
                  </a:lnTo>
                  <a:cubicBezTo>
                    <a:pt x="46881" y="0"/>
                    <a:pt x="26625" y="10119"/>
                    <a:pt x="13707" y="27318"/>
                  </a:cubicBezTo>
                  <a:cubicBezTo>
                    <a:pt x="789" y="44516"/>
                    <a:pt x="-3285" y="66789"/>
                    <a:pt x="2709" y="87447"/>
                  </a:cubicBezTo>
                  <a:lnTo>
                    <a:pt x="53565" y="262727"/>
                  </a:lnTo>
                  <a:cubicBezTo>
                    <a:pt x="70138" y="319847"/>
                    <a:pt x="70138" y="380500"/>
                    <a:pt x="53565" y="437620"/>
                  </a:cubicBezTo>
                  <a:lnTo>
                    <a:pt x="2709" y="612900"/>
                  </a:lnTo>
                  <a:cubicBezTo>
                    <a:pt x="-3285" y="633557"/>
                    <a:pt x="789" y="655831"/>
                    <a:pt x="13707" y="673029"/>
                  </a:cubicBezTo>
                  <a:cubicBezTo>
                    <a:pt x="26625" y="690228"/>
                    <a:pt x="46881" y="700347"/>
                    <a:pt x="68390" y="700347"/>
                  </a:cubicBezTo>
                  <a:lnTo>
                    <a:pt x="393644" y="700347"/>
                  </a:lnTo>
                  <a:cubicBezTo>
                    <a:pt x="415153" y="700347"/>
                    <a:pt x="435409" y="690228"/>
                    <a:pt x="448327" y="673029"/>
                  </a:cubicBezTo>
                  <a:cubicBezTo>
                    <a:pt x="461245" y="655831"/>
                    <a:pt x="465319" y="633557"/>
                    <a:pt x="459325" y="612900"/>
                  </a:cubicBezTo>
                  <a:lnTo>
                    <a:pt x="408469" y="437620"/>
                  </a:lnTo>
                  <a:cubicBezTo>
                    <a:pt x="391896" y="380500"/>
                    <a:pt x="391896" y="319847"/>
                    <a:pt x="408469" y="262727"/>
                  </a:cubicBezTo>
                  <a:lnTo>
                    <a:pt x="459325" y="87447"/>
                  </a:lnTo>
                  <a:cubicBezTo>
                    <a:pt x="465319" y="66789"/>
                    <a:pt x="461245" y="44516"/>
                    <a:pt x="448327" y="27318"/>
                  </a:cubicBezTo>
                  <a:cubicBezTo>
                    <a:pt x="435409" y="10119"/>
                    <a:pt x="415153" y="0"/>
                    <a:pt x="3936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0B4E99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2627" y="-38100"/>
              <a:ext cx="355833" cy="738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0488" y="3445585"/>
            <a:ext cx="9071323" cy="5575642"/>
            <a:chOff x="0" y="0"/>
            <a:chExt cx="2332485" cy="14684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2485" cy="1468482"/>
            </a:xfrm>
            <a:custGeom>
              <a:avLst/>
              <a:gdLst/>
              <a:ahLst/>
              <a:cxnLst/>
              <a:rect l="l" t="t" r="r" b="b"/>
              <a:pathLst>
                <a:path w="2332485" h="1468482">
                  <a:moveTo>
                    <a:pt x="87419" y="0"/>
                  </a:moveTo>
                  <a:lnTo>
                    <a:pt x="2245067" y="0"/>
                  </a:lnTo>
                  <a:cubicBezTo>
                    <a:pt x="2293346" y="0"/>
                    <a:pt x="2332485" y="39139"/>
                    <a:pt x="2332485" y="87419"/>
                  </a:cubicBezTo>
                  <a:lnTo>
                    <a:pt x="2332485" y="1381063"/>
                  </a:lnTo>
                  <a:cubicBezTo>
                    <a:pt x="2332485" y="1429343"/>
                    <a:pt x="2293346" y="1468482"/>
                    <a:pt x="2245067" y="1468482"/>
                  </a:cubicBezTo>
                  <a:lnTo>
                    <a:pt x="87419" y="1468482"/>
                  </a:lnTo>
                  <a:cubicBezTo>
                    <a:pt x="64234" y="1468482"/>
                    <a:pt x="41998" y="1459272"/>
                    <a:pt x="25604" y="1442878"/>
                  </a:cubicBezTo>
                  <a:cubicBezTo>
                    <a:pt x="9210" y="1426483"/>
                    <a:pt x="0" y="1404248"/>
                    <a:pt x="0" y="1381063"/>
                  </a:cubicBezTo>
                  <a:lnTo>
                    <a:pt x="0" y="87419"/>
                  </a:lnTo>
                  <a:cubicBezTo>
                    <a:pt x="0" y="39139"/>
                    <a:pt x="39139" y="0"/>
                    <a:pt x="8741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0B4E9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32485" cy="1506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572528" y="709599"/>
            <a:ext cx="12409778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50"/>
              </a:lnSpc>
            </a:pPr>
            <a:r>
              <a:rPr lang="en-US" sz="5500" b="1" dirty="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TRAUMA-INFORMED IMPACT + STRATEGIC PLANNING </a:t>
            </a:r>
          </a:p>
          <a:p>
            <a:pPr algn="r">
              <a:lnSpc>
                <a:spcPts val="6050"/>
              </a:lnSpc>
            </a:pPr>
            <a:endParaRPr lang="en-US" sz="5500" b="1" dirty="0">
              <a:solidFill>
                <a:srgbClr val="000000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  <p:sp>
        <p:nvSpPr>
          <p:cNvPr id="9" name="Freeform 9"/>
          <p:cNvSpPr/>
          <p:nvPr/>
        </p:nvSpPr>
        <p:spPr>
          <a:xfrm rot="-5400000">
            <a:off x="2605122" y="1265143"/>
            <a:ext cx="281260" cy="1120965"/>
          </a:xfrm>
          <a:custGeom>
            <a:avLst/>
            <a:gdLst/>
            <a:ahLst/>
            <a:cxnLst/>
            <a:rect l="l" t="t" r="r" b="b"/>
            <a:pathLst>
              <a:path w="281260" h="1120965">
                <a:moveTo>
                  <a:pt x="0" y="0"/>
                </a:moveTo>
                <a:lnTo>
                  <a:pt x="281260" y="0"/>
                </a:lnTo>
                <a:lnTo>
                  <a:pt x="281260" y="1120965"/>
                </a:lnTo>
                <a:lnTo>
                  <a:pt x="0" y="1120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28700" y="4004555"/>
            <a:ext cx="10868170" cy="411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91"/>
              </a:lnSpc>
            </a:pPr>
            <a:r>
              <a:rPr lang="en-US" sz="3825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Trauma-Informed Principle</a:t>
            </a:r>
          </a:p>
          <a:p>
            <a:pPr marL="571500" indent="-571500" algn="just">
              <a:lnSpc>
                <a:spcPts val="4591"/>
              </a:lnSpc>
              <a:buFont typeface="+mj-lt"/>
              <a:buAutoNum type="arabicPeriod"/>
            </a:pPr>
            <a:r>
              <a:rPr lang="en-US" sz="3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Consistency builds trust</a:t>
            </a:r>
          </a:p>
          <a:p>
            <a:pPr marL="571500" indent="-571500" algn="just">
              <a:lnSpc>
                <a:spcPts val="4591"/>
              </a:lnSpc>
              <a:buFont typeface="+mj-lt"/>
              <a:buAutoNum type="arabicPeriod"/>
            </a:pPr>
            <a:r>
              <a:rPr lang="en-US" sz="3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Trauma affects engagement</a:t>
            </a:r>
          </a:p>
          <a:p>
            <a:pPr marL="571500" indent="-571500" algn="just">
              <a:lnSpc>
                <a:spcPts val="4591"/>
              </a:lnSpc>
              <a:buFont typeface="+mj-lt"/>
              <a:buAutoNum type="arabicPeriod"/>
            </a:pPr>
            <a:r>
              <a:rPr lang="en-US" sz="3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Safety and dignity matter</a:t>
            </a:r>
          </a:p>
          <a:p>
            <a:pPr marL="571500" indent="-571500" algn="just">
              <a:lnSpc>
                <a:spcPts val="4591"/>
              </a:lnSpc>
              <a:buFont typeface="+mj-lt"/>
              <a:buAutoNum type="arabicPeriod"/>
            </a:pPr>
            <a:r>
              <a:rPr lang="en-US" sz="3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Trust develops over time</a:t>
            </a:r>
          </a:p>
          <a:p>
            <a:pPr marL="571500" indent="-571500" algn="just">
              <a:lnSpc>
                <a:spcPts val="4591"/>
              </a:lnSpc>
              <a:buFont typeface="+mj-lt"/>
              <a:buAutoNum type="arabicPeriod"/>
            </a:pPr>
            <a:r>
              <a:rPr lang="en-US" sz="346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Reflection prevents harm</a:t>
            </a:r>
          </a:p>
          <a:p>
            <a:pPr algn="just">
              <a:lnSpc>
                <a:spcPts val="4591"/>
              </a:lnSpc>
            </a:pPr>
            <a:endParaRPr lang="en-US" sz="3825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8186244" y="3445585"/>
            <a:ext cx="10101755" cy="5575642"/>
            <a:chOff x="0" y="0"/>
            <a:chExt cx="2332485" cy="14684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32485" cy="1468482"/>
            </a:xfrm>
            <a:custGeom>
              <a:avLst/>
              <a:gdLst/>
              <a:ahLst/>
              <a:cxnLst/>
              <a:rect l="l" t="t" r="r" b="b"/>
              <a:pathLst>
                <a:path w="2332485" h="1468482">
                  <a:moveTo>
                    <a:pt x="87419" y="0"/>
                  </a:moveTo>
                  <a:lnTo>
                    <a:pt x="2245067" y="0"/>
                  </a:lnTo>
                  <a:cubicBezTo>
                    <a:pt x="2293346" y="0"/>
                    <a:pt x="2332485" y="39139"/>
                    <a:pt x="2332485" y="87419"/>
                  </a:cubicBezTo>
                  <a:lnTo>
                    <a:pt x="2332485" y="1381063"/>
                  </a:lnTo>
                  <a:cubicBezTo>
                    <a:pt x="2332485" y="1429343"/>
                    <a:pt x="2293346" y="1468482"/>
                    <a:pt x="2245067" y="1468482"/>
                  </a:cubicBezTo>
                  <a:lnTo>
                    <a:pt x="87419" y="1468482"/>
                  </a:lnTo>
                  <a:cubicBezTo>
                    <a:pt x="64234" y="1468482"/>
                    <a:pt x="41998" y="1459272"/>
                    <a:pt x="25604" y="1442878"/>
                  </a:cubicBezTo>
                  <a:cubicBezTo>
                    <a:pt x="9210" y="1426483"/>
                    <a:pt x="0" y="1404248"/>
                    <a:pt x="0" y="1381063"/>
                  </a:cubicBezTo>
                  <a:lnTo>
                    <a:pt x="0" y="87419"/>
                  </a:lnTo>
                  <a:cubicBezTo>
                    <a:pt x="0" y="39139"/>
                    <a:pt x="39139" y="0"/>
                    <a:pt x="87419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0B4E99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332485" cy="1506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410479" y="3883301"/>
            <a:ext cx="7848821" cy="4885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40"/>
              </a:lnSpc>
              <a:spcBef>
                <a:spcPct val="0"/>
              </a:spcBef>
            </a:pPr>
            <a:r>
              <a:rPr lang="en-US" sz="345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Strategic Planning Implication</a:t>
            </a:r>
          </a:p>
          <a:p>
            <a:pPr marL="514350" indent="-514350" algn="just">
              <a:lnSpc>
                <a:spcPts val="48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45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 what can be sustained</a:t>
            </a:r>
          </a:p>
          <a:p>
            <a:pPr marL="514350" indent="-514350" algn="just">
              <a:lnSpc>
                <a:spcPts val="48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45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 with community realities in mind</a:t>
            </a:r>
          </a:p>
          <a:p>
            <a:pPr marL="514350" indent="-514350" algn="just">
              <a:lnSpc>
                <a:spcPts val="48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45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Avoid overpromising</a:t>
            </a:r>
          </a:p>
          <a:p>
            <a:pPr marL="514350" indent="-514350" algn="just">
              <a:lnSpc>
                <a:spcPts val="48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45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Commit to long-term presence</a:t>
            </a:r>
          </a:p>
          <a:p>
            <a:pPr marL="514350" indent="-514350" algn="just">
              <a:lnSpc>
                <a:spcPts val="484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45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Build pause into decisions</a:t>
            </a:r>
          </a:p>
          <a:p>
            <a:pPr algn="just">
              <a:lnSpc>
                <a:spcPts val="4680"/>
              </a:lnSpc>
              <a:spcBef>
                <a:spcPct val="0"/>
              </a:spcBef>
            </a:pPr>
            <a:endParaRPr lang="en-US" sz="3457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382727" y="6213864"/>
            <a:ext cx="1097019" cy="109701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B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E24E9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82703" y="5534025"/>
            <a:ext cx="1097019" cy="109701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4E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439469" y="6850356"/>
            <a:ext cx="1097019" cy="109701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0B4E9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5400000" flipV="1">
            <a:off x="2372473" y="1455629"/>
            <a:ext cx="1226975" cy="920461"/>
          </a:xfrm>
          <a:custGeom>
            <a:avLst/>
            <a:gdLst/>
            <a:ahLst/>
            <a:cxnLst/>
            <a:rect l="l" t="t" r="r" b="b"/>
            <a:pathLst>
              <a:path w="1226975" h="920461">
                <a:moveTo>
                  <a:pt x="0" y="920461"/>
                </a:moveTo>
                <a:lnTo>
                  <a:pt x="1226975" y="920461"/>
                </a:lnTo>
                <a:lnTo>
                  <a:pt x="1226975" y="0"/>
                </a:lnTo>
                <a:lnTo>
                  <a:pt x="0" y="0"/>
                </a:lnTo>
                <a:lnTo>
                  <a:pt x="0" y="92046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 flipH="1">
            <a:off x="14688552" y="1455629"/>
            <a:ext cx="1226975" cy="920461"/>
          </a:xfrm>
          <a:custGeom>
            <a:avLst/>
            <a:gdLst/>
            <a:ahLst/>
            <a:cxnLst/>
            <a:rect l="l" t="t" r="r" b="b"/>
            <a:pathLst>
              <a:path w="1226975" h="920461">
                <a:moveTo>
                  <a:pt x="1226975" y="0"/>
                </a:moveTo>
                <a:lnTo>
                  <a:pt x="0" y="0"/>
                </a:lnTo>
                <a:lnTo>
                  <a:pt x="0" y="920461"/>
                </a:lnTo>
                <a:lnTo>
                  <a:pt x="1226975" y="920461"/>
                </a:lnTo>
                <a:lnTo>
                  <a:pt x="12269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-11657" y="-38100"/>
            <a:ext cx="18299657" cy="561485"/>
            <a:chOff x="0" y="0"/>
            <a:chExt cx="5126455" cy="1039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126455" cy="103932"/>
            </a:xfrm>
            <a:custGeom>
              <a:avLst/>
              <a:gdLst/>
              <a:ahLst/>
              <a:cxnLst/>
              <a:rect l="l" t="t" r="r" b="b"/>
              <a:pathLst>
                <a:path w="5126455" h="103932">
                  <a:moveTo>
                    <a:pt x="0" y="0"/>
                  </a:moveTo>
                  <a:lnTo>
                    <a:pt x="5126455" y="0"/>
                  </a:lnTo>
                  <a:lnTo>
                    <a:pt x="5126455" y="103932"/>
                  </a:lnTo>
                  <a:lnTo>
                    <a:pt x="0" y="103932"/>
                  </a:lnTo>
                  <a:close/>
                </a:path>
              </a:pathLst>
            </a:custGeom>
            <a:gradFill rotWithShape="1">
              <a:gsLst>
                <a:gs pos="0">
                  <a:srgbClr val="0B4E99">
                    <a:alpha val="100000"/>
                  </a:srgbClr>
                </a:gs>
                <a:gs pos="50000">
                  <a:srgbClr val="6B539A">
                    <a:alpha val="100000"/>
                  </a:srgbClr>
                </a:gs>
                <a:gs pos="100000">
                  <a:srgbClr val="E24E9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5126455" cy="142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674061" y="1052972"/>
            <a:ext cx="10939877" cy="395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 b="1" dirty="0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Principles for Meaningful Community Impact</a:t>
            </a:r>
          </a:p>
          <a:p>
            <a:pPr algn="ctr">
              <a:lnSpc>
                <a:spcPts val="7699"/>
              </a:lnSpc>
            </a:pPr>
            <a:endParaRPr lang="en-US" sz="6999" b="1" dirty="0">
              <a:solidFill>
                <a:srgbClr val="000000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  <a:p>
            <a:pPr algn="ctr">
              <a:lnSpc>
                <a:spcPts val="7699"/>
              </a:lnSpc>
            </a:pPr>
            <a:endParaRPr lang="en-US" sz="6999" b="1" dirty="0">
              <a:solidFill>
                <a:srgbClr val="000000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40228" y="6441955"/>
            <a:ext cx="782016" cy="77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b="1" dirty="0">
                <a:solidFill>
                  <a:srgbClr val="FFF0F8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40205" y="5773015"/>
            <a:ext cx="782016" cy="77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b="1" dirty="0">
                <a:solidFill>
                  <a:srgbClr val="FFF0F8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596635" y="7149475"/>
            <a:ext cx="782016" cy="77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b="1" dirty="0">
                <a:solidFill>
                  <a:srgbClr val="FFF0F8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984929" y="4408947"/>
            <a:ext cx="530307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6"/>
              </a:lnSpc>
            </a:pPr>
            <a:r>
              <a:rPr lang="en-US" sz="514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Sustain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13412" y="4086289"/>
            <a:ext cx="4350604" cy="78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6"/>
              </a:lnSpc>
            </a:pPr>
            <a:r>
              <a:rPr lang="en-US" sz="514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Observe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28340" y="4867400"/>
            <a:ext cx="2985960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6"/>
              </a:lnSpc>
            </a:pPr>
            <a:r>
              <a:rPr lang="en-US" sz="514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Bridge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364017" y="5648389"/>
            <a:ext cx="530307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6"/>
              </a:lnSpc>
            </a:pPr>
            <a:r>
              <a:rPr lang="en-US" sz="514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Strategize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5087954" y="6126542"/>
            <a:ext cx="1097019" cy="1097019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4E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5245456" y="6381814"/>
            <a:ext cx="782016" cy="77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b="1" dirty="0">
                <a:solidFill>
                  <a:srgbClr val="FFF0F8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610</Words>
  <Application>Microsoft Office PowerPoint</Application>
  <PresentationFormat>Custom</PresentationFormat>
  <Paragraphs>116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Calibri</vt:lpstr>
      <vt:lpstr>Arial</vt:lpstr>
      <vt:lpstr>Poppins Medium Italics</vt:lpstr>
      <vt:lpstr>Canva Sans Bold Italics</vt:lpstr>
      <vt:lpstr>Poppins</vt:lpstr>
      <vt:lpstr>Poppins Medium</vt:lpstr>
      <vt:lpstr>Century</vt:lpstr>
      <vt:lpstr>Canva Sans Bold</vt:lpstr>
      <vt:lpstr>Poppins Semi-Bold</vt:lpstr>
      <vt:lpstr>Aptos</vt:lpstr>
      <vt:lpstr>Poppins Bold</vt:lpstr>
      <vt:lpstr>Cooper Hewitt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Impact</dc:title>
  <dc:creator>Detra</dc:creator>
  <cp:lastModifiedBy>Detra Betts</cp:lastModifiedBy>
  <cp:revision>4</cp:revision>
  <dcterms:created xsi:type="dcterms:W3CDTF">2006-08-16T00:00:00Z</dcterms:created>
  <dcterms:modified xsi:type="dcterms:W3CDTF">2026-01-08T21:26:29Z</dcterms:modified>
  <dc:identifier>DAG9mAGQJmw</dc:identifier>
</cp:coreProperties>
</file>