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1/8/26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1/8/26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kpifire.com/continuous-improvement/kpi-key-performance-indicators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mailto:yrag58@gmail.co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19FB00-9D32-8D47-D24B-8BC4D0D666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1710268"/>
            <a:ext cx="7766936" cy="1718732"/>
          </a:xfrm>
        </p:spPr>
        <p:txBody>
          <a:bodyPr/>
          <a:lstStyle/>
          <a:p>
            <a:r>
              <a:rPr lang="en-US">
                <a:solidFill>
                  <a:schemeClr val="bg1">
                    <a:lumMod val="10000"/>
                  </a:schemeClr>
                </a:solidFill>
              </a:rPr>
              <a:t>Strategic Alignment</a:t>
            </a:r>
            <a:r>
              <a:rPr lang="en-US"/>
              <a:t>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6AAA93-2A2C-6E62-2918-528768DFA63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By: G. Jerome Reddish, BA, MBA, MSHRM</a:t>
            </a:r>
          </a:p>
        </p:txBody>
      </p:sp>
    </p:spTree>
    <p:extLst>
      <p:ext uri="{BB962C8B-B14F-4D97-AF65-F5344CB8AC3E}">
        <p14:creationId xmlns:p14="http://schemas.microsoft.com/office/powerpoint/2010/main" val="28130469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2912EA-4A7A-E79F-4404-B0796E7C10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2972" y="816638"/>
            <a:ext cx="7901029" cy="660400"/>
          </a:xfrm>
        </p:spPr>
        <p:txBody>
          <a:bodyPr/>
          <a:lstStyle/>
          <a:p>
            <a:r>
              <a:rPr lang="en-US">
                <a:solidFill>
                  <a:schemeClr val="bg1">
                    <a:lumMod val="10000"/>
                  </a:schemeClr>
                </a:solidFill>
              </a:rPr>
              <a:t>What is Strategic Alignment?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5D7E6B-2A2B-88DC-26E7-7E76A067CB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i="0" u="none" strike="noStrike">
                <a:solidFill>
                  <a:srgbClr val="0A0A0A"/>
                </a:solidFill>
                <a:effectLst/>
                <a:latin typeface="Google Sans"/>
              </a:rPr>
              <a:t>Strategic Alignment means - </a:t>
            </a:r>
            <a:r>
              <a:rPr lang="en-US"/>
              <a:t>ensuring every part of an organization—its people, processes, resources, and projects—works in sync with its overarching goals and vision, creating a unified effort towards common objectives, leading to better performance, efficiency, and success</a:t>
            </a:r>
            <a:r>
              <a:rPr lang="en-US" b="0" i="0" u="none" strike="noStrike">
                <a:solidFill>
                  <a:srgbClr val="0A0A0A"/>
                </a:solidFill>
                <a:effectLst/>
                <a:latin typeface="Google Sans"/>
              </a:rPr>
              <a:t>.</a:t>
            </a:r>
          </a:p>
          <a:p>
            <a:endParaRPr lang="en-US">
              <a:solidFill>
                <a:srgbClr val="0A0A0A"/>
              </a:solidFill>
              <a:latin typeface="Google Sans"/>
            </a:endParaRPr>
          </a:p>
          <a:p>
            <a:r>
              <a:rPr lang="en-US">
                <a:solidFill>
                  <a:srgbClr val="0A0A0A"/>
                </a:solidFill>
                <a:latin typeface="Google Sans"/>
              </a:rPr>
              <a:t>Who’s Responsible – Leaders, Departments, Staff, Partners, Employees </a:t>
            </a:r>
          </a:p>
        </p:txBody>
      </p:sp>
    </p:spTree>
    <p:extLst>
      <p:ext uri="{BB962C8B-B14F-4D97-AF65-F5344CB8AC3E}">
        <p14:creationId xmlns:p14="http://schemas.microsoft.com/office/powerpoint/2010/main" val="3089278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0221B3-8205-B448-CEBA-7C3E39D745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10800000" flipV="1">
            <a:off x="1260847" y="609601"/>
            <a:ext cx="8596668" cy="703650"/>
          </a:xfrm>
        </p:spPr>
        <p:txBody>
          <a:bodyPr/>
          <a:lstStyle/>
          <a:p>
            <a:r>
              <a:rPr lang="en-US" b="1" i="0" u="none" strike="noStrike">
                <a:solidFill>
                  <a:srgbClr val="001D35"/>
                </a:solidFill>
                <a:effectLst/>
                <a:latin typeface="Google Sans"/>
              </a:rPr>
              <a:t>Why is Strategic Alignment Important?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EF8BAE-E49D-F6A0-6780-25E16461A1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010" y="1704591"/>
            <a:ext cx="8596668" cy="5153409"/>
          </a:xfrm>
        </p:spPr>
        <p:txBody>
          <a:bodyPr/>
          <a:lstStyle/>
          <a:p>
            <a:endParaRPr lang="en-US" b="1" i="0" u="none" strike="noStrike">
              <a:solidFill>
                <a:srgbClr val="0A0A0A"/>
              </a:solidFill>
              <a:effectLst/>
              <a:latin typeface="Google Sans"/>
            </a:endParaRPr>
          </a:p>
          <a:p>
            <a:r>
              <a:rPr lang="en-US" b="1" i="0" u="none" strike="noStrike">
                <a:solidFill>
                  <a:srgbClr val="0A0A0A"/>
                </a:solidFill>
                <a:effectLst/>
                <a:latin typeface="Google Sans"/>
              </a:rPr>
              <a:t>Drives Performance:</a:t>
            </a:r>
            <a:r>
              <a:rPr lang="en-US" b="0" i="0" u="none" strike="noStrike">
                <a:solidFill>
                  <a:srgbClr val="0A0A0A"/>
                </a:solidFill>
                <a:effectLst/>
                <a:latin typeface="Google Sans"/>
              </a:rPr>
              <a:t> High-performing companies are typically highly aligned.</a:t>
            </a:r>
          </a:p>
          <a:p>
            <a:endParaRPr lang="en-US" b="1" i="0" u="none" strike="noStrike">
              <a:solidFill>
                <a:srgbClr val="0A0A0A"/>
              </a:solidFill>
              <a:effectLst/>
              <a:latin typeface="Google Sans"/>
            </a:endParaRPr>
          </a:p>
          <a:p>
            <a:r>
              <a:rPr lang="en-US" b="1" i="0" u="none" strike="noStrike">
                <a:solidFill>
                  <a:srgbClr val="0A0A0A"/>
                </a:solidFill>
                <a:effectLst/>
                <a:latin typeface="Google Sans"/>
              </a:rPr>
              <a:t>Increases Efficiency:</a:t>
            </a:r>
            <a:r>
              <a:rPr lang="en-US" b="0" i="0" u="none" strike="noStrike">
                <a:solidFill>
                  <a:srgbClr val="0A0A0A"/>
                </a:solidFill>
                <a:effectLst/>
                <a:latin typeface="Google Sans"/>
              </a:rPr>
              <a:t> Reduces conflicting priorities and redundant work.</a:t>
            </a:r>
          </a:p>
          <a:p>
            <a:endParaRPr lang="en-US" b="1" i="0" u="none" strike="noStrike">
              <a:solidFill>
                <a:srgbClr val="0A0A0A"/>
              </a:solidFill>
              <a:effectLst/>
              <a:latin typeface="Google Sans"/>
            </a:endParaRPr>
          </a:p>
          <a:p>
            <a:r>
              <a:rPr lang="en-US" b="1" i="0" u="none" strike="noStrike">
                <a:solidFill>
                  <a:srgbClr val="0A0A0A"/>
                </a:solidFill>
                <a:effectLst/>
                <a:latin typeface="Google Sans"/>
              </a:rPr>
              <a:t>Fosters Innovation:</a:t>
            </a:r>
            <a:r>
              <a:rPr lang="en-US" b="0" i="0" u="none" strike="noStrike">
                <a:solidFill>
                  <a:srgbClr val="0A0A0A"/>
                </a:solidFill>
                <a:effectLst/>
                <a:latin typeface="Google Sans"/>
              </a:rPr>
              <a:t> Aligned teams can adapt better to market changes and new opportunities. </a:t>
            </a:r>
          </a:p>
          <a:p>
            <a:endParaRPr lang="en-US">
              <a:solidFill>
                <a:srgbClr val="0A0A0A"/>
              </a:solidFill>
              <a:latin typeface="Google Sans"/>
            </a:endParaRPr>
          </a:p>
          <a:p>
            <a:r>
              <a:rPr lang="en-US" b="1">
                <a:solidFill>
                  <a:srgbClr val="0A0A0A"/>
                </a:solidFill>
                <a:latin typeface="Google Sans"/>
              </a:rPr>
              <a:t>Reduce Cost:</a:t>
            </a:r>
            <a:r>
              <a:rPr lang="en-US">
                <a:solidFill>
                  <a:srgbClr val="0A0A0A"/>
                </a:solidFill>
                <a:latin typeface="Google Sans"/>
              </a:rPr>
              <a:t> Aligned projects, steps, procedures, timing, staffing and technology that can provide savings. </a:t>
            </a:r>
            <a:endParaRPr lang="en-US" b="0" i="0" u="none" strike="noStrike">
              <a:solidFill>
                <a:srgbClr val="0A0A0A"/>
              </a:solidFill>
              <a:effectLst/>
              <a:latin typeface="Google Sans"/>
            </a:endParaRPr>
          </a:p>
        </p:txBody>
      </p:sp>
    </p:spTree>
    <p:extLst>
      <p:ext uri="{BB962C8B-B14F-4D97-AF65-F5344CB8AC3E}">
        <p14:creationId xmlns:p14="http://schemas.microsoft.com/office/powerpoint/2010/main" val="7098926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704955-6439-B10D-13D7-4C3B3F4172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0" u="none" strike="noStrike">
                <a:solidFill>
                  <a:srgbClr val="001D35"/>
                </a:solidFill>
                <a:effectLst/>
                <a:latin typeface="Google Sans"/>
              </a:rPr>
              <a:t>Key Aspects of Strategic Alignment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3B60D6-7A3C-A510-4E44-BDA200833B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026" y="1930401"/>
            <a:ext cx="8106975" cy="4216400"/>
          </a:xfrm>
        </p:spPr>
        <p:txBody>
          <a:bodyPr/>
          <a:lstStyle/>
          <a:p>
            <a:r>
              <a:rPr lang="en-US" b="1" i="0" u="none" strike="noStrike">
                <a:solidFill>
                  <a:srgbClr val="0A0A0A"/>
                </a:solidFill>
                <a:effectLst/>
                <a:latin typeface="Google Sans"/>
              </a:rPr>
              <a:t>Unified Direction:</a:t>
            </a:r>
            <a:r>
              <a:rPr lang="en-US" b="0" i="0" u="none" strike="noStrike">
                <a:solidFill>
                  <a:srgbClr val="0A0A0A"/>
                </a:solidFill>
                <a:effectLst/>
                <a:latin typeface="Google Sans"/>
              </a:rPr>
              <a:t> Everyone, from leadership to frontline staff, is pulling in the same direction towards the same strategic targets.</a:t>
            </a:r>
          </a:p>
          <a:p>
            <a:endParaRPr lang="en-US" b="1" i="0" u="none" strike="noStrike">
              <a:solidFill>
                <a:srgbClr val="0A0A0A"/>
              </a:solidFill>
              <a:effectLst/>
              <a:latin typeface="Google Sans"/>
            </a:endParaRPr>
          </a:p>
          <a:p>
            <a:r>
              <a:rPr lang="en-US" b="1" i="0" u="none" strike="noStrike">
                <a:solidFill>
                  <a:srgbClr val="0A0A0A"/>
                </a:solidFill>
                <a:effectLst/>
                <a:latin typeface="Google Sans"/>
              </a:rPr>
              <a:t>Resource Optimization:</a:t>
            </a:r>
            <a:r>
              <a:rPr lang="en-US" b="0" i="0" u="none" strike="noStrike">
                <a:solidFill>
                  <a:srgbClr val="0A0A0A"/>
                </a:solidFill>
                <a:effectLst/>
                <a:latin typeface="Google Sans"/>
              </a:rPr>
              <a:t>Resources (time, money, people) are allocated to activities that directly support the strategy, avoiding wasted effort.</a:t>
            </a:r>
          </a:p>
          <a:p>
            <a:endParaRPr lang="en-US" b="1" i="0" u="none" strike="noStrike">
              <a:solidFill>
                <a:srgbClr val="0A0A0A"/>
              </a:solidFill>
              <a:effectLst/>
              <a:latin typeface="Google Sans"/>
            </a:endParaRPr>
          </a:p>
          <a:p>
            <a:r>
              <a:rPr lang="en-US" b="1" i="0" u="none" strike="noStrike">
                <a:solidFill>
                  <a:srgbClr val="0A0A0A"/>
                </a:solidFill>
                <a:effectLst/>
                <a:latin typeface="Google Sans"/>
              </a:rPr>
              <a:t>Clarity &amp; Purpose:</a:t>
            </a:r>
            <a:r>
              <a:rPr lang="en-US" b="0" i="0" u="none" strike="noStrike">
                <a:solidFill>
                  <a:srgbClr val="0A0A0A"/>
                </a:solidFill>
                <a:effectLst/>
                <a:latin typeface="Google Sans"/>
              </a:rPr>
              <a:t> Employees understand </a:t>
            </a:r>
            <a:r>
              <a:rPr lang="en-US" b="0" i="1" u="none" strike="noStrike">
                <a:solidFill>
                  <a:srgbClr val="0A0A0A"/>
                </a:solidFill>
                <a:effectLst/>
                <a:latin typeface="Google Sans"/>
              </a:rPr>
              <a:t>why</a:t>
            </a:r>
            <a:r>
              <a:rPr lang="en-US" b="0" i="0" u="none" strike="noStrike">
                <a:solidFill>
                  <a:srgbClr val="0A0A0A"/>
                </a:solidFill>
                <a:effectLst/>
                <a:latin typeface="Google Sans"/>
              </a:rPr>
              <a:t> their work matters and how it contributes to the organization's success, boosting engagement.</a:t>
            </a:r>
          </a:p>
          <a:p>
            <a:endParaRPr lang="en-US" b="1" i="0" u="none" strike="noStrike">
              <a:solidFill>
                <a:srgbClr val="0A0A0A"/>
              </a:solidFill>
              <a:effectLst/>
              <a:latin typeface="Google Sans"/>
            </a:endParaRPr>
          </a:p>
          <a:p>
            <a:r>
              <a:rPr lang="en-US" b="1" i="0" u="none" strike="noStrike">
                <a:solidFill>
                  <a:srgbClr val="0A0A0A"/>
                </a:solidFill>
                <a:effectLst/>
                <a:latin typeface="Google Sans"/>
              </a:rPr>
              <a:t>System Integration:</a:t>
            </a:r>
            <a:r>
              <a:rPr lang="en-US" b="0" i="0" u="none" strike="noStrike">
                <a:solidFill>
                  <a:srgbClr val="0A0A0A"/>
                </a:solidFill>
                <a:effectLst/>
                <a:latin typeface="Google Sans"/>
              </a:rPr>
              <a:t> Business units, IT systems, culture, and structure all support the strategy, rather than working in silos. 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6128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656FF6-DFF8-D6BD-0F77-2BF572C7ED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bg1">
                    <a:lumMod val="10000"/>
                  </a:schemeClr>
                </a:solidFill>
              </a:rPr>
              <a:t>How is Strategic Alignment Success Measured?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743E1C-2AB9-88DA-27AD-86598DE594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5577" y="2258541"/>
            <a:ext cx="8596668" cy="3389870"/>
          </a:xfrm>
        </p:spPr>
        <p:txBody>
          <a:bodyPr>
            <a:normAutofit/>
          </a:bodyPr>
          <a:lstStyle/>
          <a:p>
            <a:r>
              <a:rPr lang="en-US" b="0" i="0" u="none" strike="noStrike"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The organization should develop specific, measurable, achievable, relevant, and time-bound (SMART) goals and objectives. These goals must align with the overall strategic plan and broken down into actionable steps.</a:t>
            </a:r>
            <a:endParaRPr lang="en-US" b="1" i="0" u="none" strike="noStrike">
              <a:solidFill>
                <a:schemeClr val="tx1"/>
              </a:solidFill>
              <a:effectLst/>
              <a:latin typeface="Lato" panose="020F0502020204030203" pitchFamily="34" charset="0"/>
            </a:endParaRPr>
          </a:p>
          <a:p>
            <a:endParaRPr lang="en-US" b="1">
              <a:solidFill>
                <a:schemeClr val="tx1"/>
              </a:solidFill>
              <a:latin typeface="Lato" panose="020F0502020204030203" pitchFamily="34" charset="0"/>
            </a:endParaRPr>
          </a:p>
          <a:p>
            <a:r>
              <a:rPr lang="en-US" b="1" i="0" u="none" strike="noStrike"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Identify </a:t>
            </a:r>
            <a:r>
              <a:rPr lang="en-US" b="1" i="0" u="none" strike="noStrike">
                <a:solidFill>
                  <a:schemeClr val="tx1"/>
                </a:solidFill>
                <a:effectLst/>
                <a:latin typeface="Lato" panose="020F0502020204030203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Key </a:t>
            </a:r>
            <a:r>
              <a:rPr lang="en-US" b="1" i="0" u="none" strike="noStrike" err="1">
                <a:solidFill>
                  <a:schemeClr val="tx1"/>
                </a:solidFill>
                <a:effectLst/>
                <a:latin typeface="Lato" panose="020F0502020204030203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Performancer</a:t>
            </a:r>
            <a:r>
              <a:rPr lang="en-US" b="1" i="0" u="none" strike="noStrike">
                <a:solidFill>
                  <a:schemeClr val="tx1"/>
                </a:solidFill>
                <a:effectLst/>
                <a:latin typeface="Lato" panose="020F0502020204030203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Indicators (KPIs)</a:t>
            </a:r>
            <a:r>
              <a:rPr lang="en-US" b="1" i="0" u="none" strike="noStrike"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:</a:t>
            </a:r>
            <a:r>
              <a:rPr lang="en-US" b="0" i="0" u="none" strike="noStrike"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 KPIs are essential for measuring progress toward strategic goals. They provide a quantitative way to track performance and identify areas for improvement. It’s important to select KPIs that are relevant to the organization’s strategic priorities and easy to measure.</a:t>
            </a:r>
          </a:p>
          <a:p>
            <a:endParaRPr lang="en-US">
              <a:solidFill>
                <a:schemeClr val="tx1"/>
              </a:solidFill>
              <a:latin typeface="Lato" panose="020F0502020204030203" pitchFamily="34" charset="0"/>
            </a:endParaRPr>
          </a:p>
          <a:p>
            <a:endParaRPr lang="en-US" b="0" i="0" u="none" strike="noStrike">
              <a:solidFill>
                <a:schemeClr val="tx1"/>
              </a:solidFill>
              <a:effectLst/>
              <a:latin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0548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FCE09-D349-C8CF-6183-5C7DC4CD39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>
                <a:solidFill>
                  <a:schemeClr val="tx1"/>
                </a:solidFill>
              </a:rPr>
              <a:t>Contact Info</a:t>
            </a:r>
            <a:br>
              <a:rPr lang="en-US">
                <a:solidFill>
                  <a:schemeClr val="tx1"/>
                </a:solidFill>
              </a:rPr>
            </a:br>
            <a:br>
              <a:rPr lang="en-US">
                <a:solidFill>
                  <a:schemeClr val="tx1"/>
                </a:solidFill>
              </a:rPr>
            </a:br>
            <a:br>
              <a:rPr lang="en-US"/>
            </a:br>
            <a:r>
              <a:rPr lang="en-US">
                <a:solidFill>
                  <a:schemeClr val="tx1"/>
                </a:solidFill>
              </a:rPr>
              <a:t>Business Consultant</a:t>
            </a:r>
            <a:br>
              <a:rPr lang="en-US"/>
            </a:br>
            <a:r>
              <a:rPr lang="en-US">
                <a:solidFill>
                  <a:schemeClr val="tx1"/>
                </a:solidFill>
              </a:rPr>
              <a:t>G. Jerome Reddish BA, MBA, MSHRM</a:t>
            </a:r>
            <a:br>
              <a:rPr lang="en-US">
                <a:solidFill>
                  <a:schemeClr val="tx1"/>
                </a:solidFill>
              </a:rPr>
            </a:br>
            <a:r>
              <a:rPr lang="en-US">
                <a:solidFill>
                  <a:schemeClr val="tx1"/>
                </a:solidFill>
              </a:rPr>
              <a:t>email:  </a:t>
            </a:r>
            <a:r>
              <a:rPr lang="en-US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yrag58@gmail.com</a:t>
            </a:r>
            <a:br>
              <a:rPr lang="en-US">
                <a:solidFill>
                  <a:schemeClr val="tx1"/>
                </a:solidFill>
              </a:rPr>
            </a:br>
            <a:br>
              <a:rPr lang="en-US"/>
            </a:b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F274D5-6DF6-B114-AED9-47058ABD4E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en-US"/>
          </a:p>
          <a:p>
            <a:endParaRPr lang="en-US"/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35484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6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Facet</vt:lpstr>
      <vt:lpstr>Strategic Alignment </vt:lpstr>
      <vt:lpstr>What is Strategic Alignment?</vt:lpstr>
      <vt:lpstr>Why is Strategic Alignment Important?</vt:lpstr>
      <vt:lpstr>Key Aspects of Strategic Alignment</vt:lpstr>
      <vt:lpstr>How is Strategic Alignment Success Measured?</vt:lpstr>
      <vt:lpstr>Contact Info   Business Consultant G. Jerome Reddish BA, MBA, MSHRM email:  yrag58@gmail.com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Strategic Alignment </dc:title>
  <dc:creator>G. Jerome Reddish</dc:creator>
  <cp:lastModifiedBy>G. Jerome Reddish</cp:lastModifiedBy>
  <cp:revision>1</cp:revision>
  <dcterms:created xsi:type="dcterms:W3CDTF">2025-12-31T14:18:05Z</dcterms:created>
  <dcterms:modified xsi:type="dcterms:W3CDTF">2026-01-08T22:50:14Z</dcterms:modified>
</cp:coreProperties>
</file>