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7099300" cy="9385300"/>
  <p:embeddedFontLst>
    <p:embeddedFont>
      <p:font typeface="Aileron" panose="020B0604020202020204" charset="0"/>
      <p:regular r:id="rId19"/>
    </p:embeddedFont>
    <p:embeddedFont>
      <p:font typeface="Aileron Bold" panose="020B0604020202020204" charset="0"/>
      <p:regular r:id="rId20"/>
    </p:embeddedFont>
    <p:embeddedFont>
      <p:font typeface="Aileron Ultra-Bold" panose="020B0604020202020204" charset="0"/>
      <p:regular r:id="rId21"/>
    </p:embeddedFont>
    <p:embeddedFont>
      <p:font typeface="Arimo" panose="020B0604020202020204" charset="0"/>
      <p:regular r:id="rId22"/>
    </p:embeddedFont>
    <p:embeddedFont>
      <p:font typeface="Arimo Bold" panose="020B0604020202020204" charset="0"/>
      <p:regular r:id="rId23"/>
    </p:embeddedFont>
    <p:embeddedFont>
      <p:font typeface="Arimo Bold Italics" panose="020B0604020202020204" charset="0"/>
      <p:regular r:id="rId24"/>
    </p:embeddedFont>
    <p:embeddedFont>
      <p:font typeface="Arimo Italics" panose="020B0604020202020204" charset="0"/>
      <p:regular r:id="rId25"/>
    </p:embeddedFont>
    <p:embeddedFont>
      <p:font typeface="Batangas" panose="020B0604020202020204" charset="0"/>
      <p:regular r:id="rId26"/>
    </p:embeddedFont>
    <p:embeddedFont>
      <p:font typeface="Lazord Sans Serif" panose="020B0604020202020204" charset="-78"/>
      <p:regular r:id="rId27"/>
    </p:embeddedFont>
    <p:embeddedFont>
      <p:font typeface="Public Sans" panose="020B0604020202020204" charset="0"/>
      <p:regular r:id="rId28"/>
    </p:embeddedFont>
    <p:embeddedFont>
      <p:font typeface="Public Sans 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1522" y="7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62273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08.01.2026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2363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46573" y="3336996"/>
            <a:ext cx="7572587" cy="3162651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62273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92363" y="527050"/>
            <a:ext cx="4681537" cy="26336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2308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92363" y="527050"/>
            <a:ext cx="4681537" cy="26336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9230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62273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2363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46573" y="3336996"/>
            <a:ext cx="7572587" cy="3162651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r>
              <a:rPr lang="en-US"/>
              <a:t>“Can your leaders, congregation, and community clearly articulate why each ministry exists, or are some running simply because they always have?”</a:t>
            </a:r>
          </a:p>
          <a:p>
            <a:endParaRPr lang="en-US"/>
          </a:p>
          <a:p>
            <a:r>
              <a:rPr lang="en-US"/>
              <a:t>No. 5</a:t>
            </a:r>
          </a:p>
          <a:p>
            <a:r>
              <a:rPr lang="en-US"/>
              <a:t>The reason why is Clarity of purpose is the foundation of strategy.</a:t>
            </a:r>
          </a:p>
          <a:p>
            <a:r>
              <a:rPr lang="en-US"/>
              <a:t>If you don’t know why something exists, you can’t measure it, fund it, improve it, or decide if you need to do away with it.</a:t>
            </a:r>
          </a:p>
          <a:p>
            <a:r>
              <a:rPr lang="en-US"/>
              <a:t>• 	It exposes mission drift.</a:t>
            </a:r>
          </a:p>
          <a:p>
            <a:r>
              <a:rPr lang="en-US"/>
              <a:t>Many churches run ministries out of tradition, not impact. </a:t>
            </a:r>
          </a:p>
          <a:p>
            <a:r>
              <a:rPr lang="en-US"/>
              <a:t>This question forces alignment.</a:t>
            </a:r>
          </a:p>
          <a:p>
            <a:r>
              <a:rPr lang="en-US"/>
              <a:t>• 	It drives every other question.</a:t>
            </a:r>
          </a:p>
          <a:p>
            <a:r>
              <a:rPr lang="en-US"/>
              <a:t>• 	You can’t measure impact without purpose.</a:t>
            </a:r>
          </a:p>
          <a:p>
            <a:r>
              <a:rPr lang="en-US"/>
              <a:t>• 	You can’t show evidence without clarity on what you’re trying to accomplish.</a:t>
            </a:r>
          </a:p>
          <a:p>
            <a:r>
              <a:rPr lang="en-US"/>
              <a:t>• 	You can’t know if you’re meeting family needs without knowing the ministry’s intended purpose.</a:t>
            </a:r>
          </a:p>
          <a:p>
            <a:r>
              <a:rPr lang="en-US"/>
              <a:t>• 	You can’t allocate funds strategically if the ministry’s purpose is unclear.</a:t>
            </a:r>
          </a:p>
          <a:p>
            <a:r>
              <a:rPr lang="en-US"/>
              <a:t>• 	It unifies leadership.</a:t>
            </a:r>
          </a:p>
          <a:p>
            <a:r>
              <a:rPr lang="en-US"/>
              <a:t>When everyone knows the “why,” decision‑making becomes easier, faster, and healthier.</a:t>
            </a:r>
          </a:p>
          <a:p>
            <a:r>
              <a:rPr lang="en-US"/>
              <a:t>This question is the root system that feeds all the others.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62273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62273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2363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46573" y="3336996"/>
            <a:ext cx="7572587" cy="3162651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r>
              <a:rPr lang="en-US"/>
              <a:t>We many have a lot of things happening at our church, but busyness does not always equal effectiveness especially when it comes to changing lives and behaviors and improving outcomes.</a:t>
            </a:r>
          </a:p>
          <a:p>
            <a:endParaRPr lang="en-US"/>
          </a:p>
          <a:p>
            <a:r>
              <a:rPr lang="en-US"/>
              <a:t>Most churches fail at addressing these challenges because they are over-functioning without alignment or well thought out intention.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62273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62273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2363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46573" y="3336996"/>
            <a:ext cx="7572587" cy="3162651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r>
              <a:rPr lang="en-US"/>
              <a:t>Strategy does not replace faith - it stewards it.</a:t>
            </a:r>
          </a:p>
          <a:p>
            <a:endParaRPr lang="en-US"/>
          </a:p>
          <a:p>
            <a:r>
              <a:rPr lang="en-US"/>
              <a:t>God is not a god of chaos, He likes order - strategic enables us to do that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62273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62273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2363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46573" y="3336996"/>
            <a:ext cx="7572587" cy="3162651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r>
              <a:rPr lang="en-US"/>
              <a:t>While this scripture is about discipleship, it emphasizes the importance of planning and considering the cost before undertaking a significant commitment.  </a:t>
            </a:r>
          </a:p>
          <a:p>
            <a:endParaRPr lang="en-US"/>
          </a:p>
          <a:p>
            <a:r>
              <a:rPr lang="en-US"/>
              <a:t>Do we give careful in-depth thought to our ministries?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62273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62273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2363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46573" y="3336996"/>
            <a:ext cx="7572587" cy="3162651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r>
              <a:rPr lang="en-US"/>
              <a:t>While this scripture is about discipleship, it emphasizes the importance of planning and considering the cost before undertaking a significant commitment.  </a:t>
            </a:r>
          </a:p>
          <a:p>
            <a:endParaRPr lang="en-US"/>
          </a:p>
          <a:p>
            <a:r>
              <a:rPr lang="en-US"/>
              <a:t>Do we give careful in-depth thought to our ministries?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62273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62273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2363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46573" y="3336996"/>
            <a:ext cx="7572587" cy="3162651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r>
              <a:rPr lang="en-US"/>
              <a:t>United Way didn't abandon generosity - they focused it. Churches can do the same.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62273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62273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2363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46573" y="3336996"/>
            <a:ext cx="7572587" cy="3162651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r>
              <a:rPr lang="en-US"/>
              <a:t>The church realized that traditional ministry alone would not meet the city’s needs. They created a center of hope and services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62273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62273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2363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46573" y="3336996"/>
            <a:ext cx="7572587" cy="3162651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r>
              <a:rPr lang="en-US"/>
              <a:t>The church realized that traditional ministry alone would not meet the city’s needs. They created a center of hope and services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62273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62273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2363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46573" y="3336996"/>
            <a:ext cx="7572587" cy="3162651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r>
              <a:rPr lang="en-US"/>
              <a:t>The church realized that traditional ministry alone would not meet the city’s needs. They created a center of hope and services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62273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62273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2363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46573" y="3336996"/>
            <a:ext cx="7572587" cy="3162651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r>
              <a:rPr lang="en-US"/>
              <a:t>United Way didn't abandon generosity - they focused it. Churches can do the same.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62273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92363" y="527050"/>
            <a:ext cx="4681537" cy="26336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8256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92363" y="527050"/>
            <a:ext cx="4681537" cy="26336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1878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62273" y="0"/>
            <a:ext cx="4101818" cy="35194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2363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46573" y="3336996"/>
            <a:ext cx="7572587" cy="3162651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r>
              <a:rPr lang="en-US"/>
              <a:t>United Way didn't abandon generosity - they focused it. Churches can do the same.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62273" y="6673992"/>
            <a:ext cx="4101818" cy="350320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92363" y="527050"/>
            <a:ext cx="4681537" cy="26336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2414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28.svg"/><Relationship Id="rId5" Type="http://schemas.openxmlformats.org/officeDocument/2006/relationships/image" Target="../media/image22.jpe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99705" y="-5219665"/>
            <a:ext cx="32932172" cy="15679460"/>
            <a:chOff x="0" y="0"/>
            <a:chExt cx="13398500" cy="63792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1397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79652" y="6678520"/>
            <a:ext cx="4592707" cy="2204763"/>
            <a:chOff x="0" y="0"/>
            <a:chExt cx="13288429" cy="63792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88429" cy="6379210"/>
            </a:xfrm>
            <a:custGeom>
              <a:avLst/>
              <a:gdLst/>
              <a:ahLst/>
              <a:cxnLst/>
              <a:rect l="l" t="t" r="r" b="b"/>
              <a:pathLst>
                <a:path w="13288429" h="6379210">
                  <a:moveTo>
                    <a:pt x="6637706" y="0"/>
                  </a:moveTo>
                  <a:lnTo>
                    <a:pt x="6637706" y="0"/>
                  </a:lnTo>
                  <a:lnTo>
                    <a:pt x="6637706" y="7620"/>
                  </a:lnTo>
                  <a:lnTo>
                    <a:pt x="0" y="6379210"/>
                  </a:lnTo>
                  <a:lnTo>
                    <a:pt x="6642519" y="6379210"/>
                  </a:lnTo>
                  <a:lnTo>
                    <a:pt x="13288429" y="0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85000"/>
                  </a:srgbClr>
                </a:gs>
                <a:gs pos="100000">
                  <a:srgbClr val="CB1397">
                    <a:alpha val="85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551293" y="3997507"/>
            <a:ext cx="4592707" cy="2204763"/>
            <a:chOff x="0" y="0"/>
            <a:chExt cx="13288429" cy="63792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88429" cy="6379210"/>
            </a:xfrm>
            <a:custGeom>
              <a:avLst/>
              <a:gdLst/>
              <a:ahLst/>
              <a:cxnLst/>
              <a:rect l="l" t="t" r="r" b="b"/>
              <a:pathLst>
                <a:path w="13288429" h="6379210">
                  <a:moveTo>
                    <a:pt x="6637706" y="0"/>
                  </a:moveTo>
                  <a:lnTo>
                    <a:pt x="6637706" y="0"/>
                  </a:lnTo>
                  <a:lnTo>
                    <a:pt x="6637706" y="7620"/>
                  </a:lnTo>
                  <a:lnTo>
                    <a:pt x="0" y="6379210"/>
                  </a:lnTo>
                  <a:lnTo>
                    <a:pt x="6642519" y="6379210"/>
                  </a:lnTo>
                  <a:lnTo>
                    <a:pt x="13288429" y="0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85000"/>
                  </a:srgbClr>
                </a:gs>
                <a:gs pos="100000">
                  <a:srgbClr val="CB1397">
                    <a:alpha val="85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15225893" y="173245"/>
            <a:ext cx="2629089" cy="2629089"/>
          </a:xfrm>
          <a:custGeom>
            <a:avLst/>
            <a:gdLst/>
            <a:ahLst/>
            <a:cxnLst/>
            <a:rect l="l" t="t" r="r" b="b"/>
            <a:pathLst>
              <a:path w="2629089" h="2629089">
                <a:moveTo>
                  <a:pt x="0" y="0"/>
                </a:moveTo>
                <a:lnTo>
                  <a:pt x="2629089" y="0"/>
                </a:lnTo>
                <a:lnTo>
                  <a:pt x="2629089" y="2629089"/>
                </a:lnTo>
                <a:lnTo>
                  <a:pt x="0" y="26290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9996721" y="8048757"/>
            <a:ext cx="7636799" cy="2111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54"/>
              </a:lnSpc>
            </a:pPr>
            <a:r>
              <a:rPr lang="en-US" sz="3600" b="1" dirty="0">
                <a:solidFill>
                  <a:srgbClr val="FCDB3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Lazord Sans Serif Bold"/>
              </a:rPr>
              <a:t>APRIL SMITH, MS, NBC-HWC</a:t>
            </a:r>
            <a:endParaRPr lang="en-US" sz="2800" b="1" dirty="0">
              <a:solidFill>
                <a:srgbClr val="FCDB30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  <a:sym typeface="Lazord Sans Serif Bold"/>
            </a:endParaRPr>
          </a:p>
          <a:p>
            <a:pPr algn="r">
              <a:lnSpc>
                <a:spcPts val="3946"/>
              </a:lnSpc>
            </a:pPr>
            <a:r>
              <a:rPr lang="en-US" sz="2400" dirty="0">
                <a:solidFill>
                  <a:srgbClr val="FFFFFF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Lazord Sans Serif"/>
              </a:rPr>
              <a:t>SAC WOMEN’S MINISTRIES DIRECTOR</a:t>
            </a:r>
          </a:p>
          <a:p>
            <a:pPr algn="r">
              <a:lnSpc>
                <a:spcPts val="3946"/>
              </a:lnSpc>
            </a:pPr>
            <a:r>
              <a:rPr lang="en-US" sz="2400" dirty="0">
                <a:solidFill>
                  <a:srgbClr val="FFFFFF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Lazord Sans Serif"/>
              </a:rPr>
              <a:t>WELLNESS STRATEGIST &amp; COACH</a:t>
            </a:r>
          </a:p>
          <a:p>
            <a:pPr algn="r">
              <a:lnSpc>
                <a:spcPts val="1924"/>
              </a:lnSpc>
            </a:pPr>
            <a:endParaRPr lang="en-US" sz="2400" dirty="0">
              <a:solidFill>
                <a:srgbClr val="FFFFFF"/>
              </a:solidFill>
              <a:latin typeface="Lazord Sans Serif"/>
              <a:ea typeface="Lazord Sans Serif"/>
              <a:cs typeface="Lazord Sans Serif"/>
              <a:sym typeface="Lazord Sans Serif"/>
            </a:endParaRPr>
          </a:p>
          <a:p>
            <a:pPr algn="r">
              <a:lnSpc>
                <a:spcPts val="1924"/>
              </a:lnSpc>
            </a:pPr>
            <a:endParaRPr lang="en-US" sz="2799" dirty="0">
              <a:solidFill>
                <a:srgbClr val="FFFFFF"/>
              </a:solidFill>
              <a:latin typeface="Lazord Sans Serif"/>
              <a:ea typeface="Lazord Sans Serif"/>
              <a:cs typeface="Lazord Sans Serif"/>
              <a:sym typeface="Lazord Sans Serif"/>
            </a:endParaRPr>
          </a:p>
          <a:p>
            <a:pPr algn="r">
              <a:lnSpc>
                <a:spcPts val="1924"/>
              </a:lnSpc>
            </a:pPr>
            <a:endParaRPr lang="en-US" sz="2799" dirty="0">
              <a:solidFill>
                <a:srgbClr val="FFFFFF"/>
              </a:solidFill>
              <a:latin typeface="Lazord Sans Serif"/>
              <a:ea typeface="Lazord Sans Serif"/>
              <a:cs typeface="Lazord Sans Serif"/>
              <a:sym typeface="Lazord Sans Serif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761274" y="4972050"/>
            <a:ext cx="14231216" cy="2187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140"/>
              </a:lnSpc>
            </a:pPr>
            <a:r>
              <a:rPr lang="en-US" sz="7957" dirty="0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Strategic Planning:</a:t>
            </a:r>
          </a:p>
          <a:p>
            <a:pPr marL="0" lvl="0" indent="0" algn="r">
              <a:lnSpc>
                <a:spcPts val="6035"/>
              </a:lnSpc>
            </a:pPr>
            <a:r>
              <a:rPr lang="en-US" sz="4311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Why It’s Important for Your Church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51548" y="5750602"/>
            <a:ext cx="8843847" cy="4047344"/>
            <a:chOff x="0" y="0"/>
            <a:chExt cx="2329244" cy="10659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29244" cy="1065967"/>
            </a:xfrm>
            <a:custGeom>
              <a:avLst/>
              <a:gdLst/>
              <a:ahLst/>
              <a:cxnLst/>
              <a:rect l="l" t="t" r="r" b="b"/>
              <a:pathLst>
                <a:path w="2329244" h="1065967">
                  <a:moveTo>
                    <a:pt x="44645" y="0"/>
                  </a:moveTo>
                  <a:lnTo>
                    <a:pt x="2284598" y="0"/>
                  </a:lnTo>
                  <a:cubicBezTo>
                    <a:pt x="2296439" y="0"/>
                    <a:pt x="2307795" y="4704"/>
                    <a:pt x="2316167" y="13076"/>
                  </a:cubicBezTo>
                  <a:cubicBezTo>
                    <a:pt x="2324540" y="21449"/>
                    <a:pt x="2329244" y="32805"/>
                    <a:pt x="2329244" y="44645"/>
                  </a:cubicBezTo>
                  <a:lnTo>
                    <a:pt x="2329244" y="1021322"/>
                  </a:lnTo>
                  <a:cubicBezTo>
                    <a:pt x="2329244" y="1033162"/>
                    <a:pt x="2324540" y="1044518"/>
                    <a:pt x="2316167" y="1052891"/>
                  </a:cubicBezTo>
                  <a:cubicBezTo>
                    <a:pt x="2307795" y="1061264"/>
                    <a:pt x="2296439" y="1065967"/>
                    <a:pt x="2284598" y="1065967"/>
                  </a:cubicBezTo>
                  <a:lnTo>
                    <a:pt x="44645" y="1065967"/>
                  </a:lnTo>
                  <a:cubicBezTo>
                    <a:pt x="32805" y="1065967"/>
                    <a:pt x="21449" y="1061264"/>
                    <a:pt x="13076" y="1052891"/>
                  </a:cubicBezTo>
                  <a:cubicBezTo>
                    <a:pt x="4704" y="1044518"/>
                    <a:pt x="0" y="1033162"/>
                    <a:pt x="0" y="1021322"/>
                  </a:cubicBezTo>
                  <a:lnTo>
                    <a:pt x="0" y="44645"/>
                  </a:lnTo>
                  <a:cubicBezTo>
                    <a:pt x="0" y="32805"/>
                    <a:pt x="4704" y="21449"/>
                    <a:pt x="13076" y="13076"/>
                  </a:cubicBezTo>
                  <a:cubicBezTo>
                    <a:pt x="21449" y="4704"/>
                    <a:pt x="32805" y="0"/>
                    <a:pt x="44645" y="0"/>
                  </a:cubicBez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329244" cy="1132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94465" y="2235939"/>
            <a:ext cx="5704577" cy="5376077"/>
          </a:xfrm>
          <a:custGeom>
            <a:avLst/>
            <a:gdLst/>
            <a:ahLst/>
            <a:cxnLst/>
            <a:rect l="l" t="t" r="r" b="b"/>
            <a:pathLst>
              <a:path w="5704577" h="5376077">
                <a:moveTo>
                  <a:pt x="0" y="0"/>
                </a:moveTo>
                <a:lnTo>
                  <a:pt x="5704577" y="0"/>
                </a:lnTo>
                <a:lnTo>
                  <a:pt x="5704577" y="5376077"/>
                </a:lnTo>
                <a:lnTo>
                  <a:pt x="0" y="5376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368" b="-1383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8651548" y="1264946"/>
            <a:ext cx="8843847" cy="4105353"/>
            <a:chOff x="0" y="0"/>
            <a:chExt cx="2329244" cy="10812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29244" cy="1081245"/>
            </a:xfrm>
            <a:custGeom>
              <a:avLst/>
              <a:gdLst/>
              <a:ahLst/>
              <a:cxnLst/>
              <a:rect l="l" t="t" r="r" b="b"/>
              <a:pathLst>
                <a:path w="2329244" h="1081245">
                  <a:moveTo>
                    <a:pt x="44645" y="0"/>
                  </a:moveTo>
                  <a:lnTo>
                    <a:pt x="2284598" y="0"/>
                  </a:lnTo>
                  <a:cubicBezTo>
                    <a:pt x="2296439" y="0"/>
                    <a:pt x="2307795" y="4704"/>
                    <a:pt x="2316167" y="13076"/>
                  </a:cubicBezTo>
                  <a:cubicBezTo>
                    <a:pt x="2324540" y="21449"/>
                    <a:pt x="2329244" y="32805"/>
                    <a:pt x="2329244" y="44645"/>
                  </a:cubicBezTo>
                  <a:lnTo>
                    <a:pt x="2329244" y="1036600"/>
                  </a:lnTo>
                  <a:cubicBezTo>
                    <a:pt x="2329244" y="1048441"/>
                    <a:pt x="2324540" y="1059796"/>
                    <a:pt x="2316167" y="1068169"/>
                  </a:cubicBezTo>
                  <a:cubicBezTo>
                    <a:pt x="2307795" y="1076542"/>
                    <a:pt x="2296439" y="1081245"/>
                    <a:pt x="2284598" y="1081245"/>
                  </a:cubicBezTo>
                  <a:lnTo>
                    <a:pt x="44645" y="1081245"/>
                  </a:lnTo>
                  <a:cubicBezTo>
                    <a:pt x="32805" y="1081245"/>
                    <a:pt x="21449" y="1076542"/>
                    <a:pt x="13076" y="1068169"/>
                  </a:cubicBezTo>
                  <a:cubicBezTo>
                    <a:pt x="4704" y="1059796"/>
                    <a:pt x="0" y="1048441"/>
                    <a:pt x="0" y="1036600"/>
                  </a:cubicBezTo>
                  <a:lnTo>
                    <a:pt x="0" y="44645"/>
                  </a:lnTo>
                  <a:cubicBezTo>
                    <a:pt x="0" y="32805"/>
                    <a:pt x="4704" y="21449"/>
                    <a:pt x="13076" y="13076"/>
                  </a:cubicBezTo>
                  <a:cubicBezTo>
                    <a:pt x="21449" y="4704"/>
                    <a:pt x="32805" y="0"/>
                    <a:pt x="44645" y="0"/>
                  </a:cubicBez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2329244" cy="1147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93887" y="543847"/>
            <a:ext cx="10094270" cy="1589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89"/>
              </a:lnSpc>
            </a:pPr>
            <a:r>
              <a:rPr lang="en-US" sz="13021">
                <a:solidFill>
                  <a:srgbClr val="FFFFFF"/>
                </a:solidFill>
                <a:latin typeface="Batangas"/>
                <a:ea typeface="Batangas"/>
                <a:cs typeface="Batangas"/>
                <a:sym typeface="Batangas"/>
              </a:rPr>
              <a:t>WELCOME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64591" y="7999178"/>
            <a:ext cx="6164326" cy="267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9"/>
              </a:lnSpc>
            </a:pPr>
            <a:r>
              <a:rPr lang="en-US" sz="3422" b="1">
                <a:solidFill>
                  <a:srgbClr val="FCDB30"/>
                </a:solidFill>
                <a:latin typeface="Arimo Bold"/>
                <a:ea typeface="Arimo Bold"/>
                <a:cs typeface="Arimo Bold"/>
                <a:sym typeface="Arimo Bold"/>
              </a:rPr>
              <a:t>April Smith, MS, NBC-HWC</a:t>
            </a:r>
          </a:p>
          <a:p>
            <a:pPr algn="ctr">
              <a:lnSpc>
                <a:spcPts val="3466"/>
              </a:lnSpc>
            </a:pPr>
            <a:r>
              <a:rPr lang="en-US" sz="3122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SAC Women’s Ministries Director</a:t>
            </a:r>
          </a:p>
          <a:p>
            <a:pPr algn="ctr">
              <a:lnSpc>
                <a:spcPts val="3466"/>
              </a:lnSpc>
            </a:pPr>
            <a:r>
              <a:rPr lang="en-US" sz="3122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Wellness Strategist &amp; Coach</a:t>
            </a:r>
          </a:p>
          <a:p>
            <a:pPr algn="ctr">
              <a:lnSpc>
                <a:spcPts val="3466"/>
              </a:lnSpc>
            </a:pPr>
            <a:r>
              <a:rPr lang="en-US" sz="3122">
                <a:solidFill>
                  <a:srgbClr val="FFD700"/>
                </a:solidFill>
                <a:latin typeface="Arimo"/>
                <a:ea typeface="Arimo"/>
                <a:cs typeface="Arimo"/>
                <a:sym typeface="Arimo"/>
              </a:rPr>
              <a:t>asmith@sacsda.org</a:t>
            </a:r>
          </a:p>
          <a:p>
            <a:pPr algn="l">
              <a:lnSpc>
                <a:spcPts val="3359"/>
              </a:lnSpc>
            </a:pPr>
            <a:endParaRPr lang="en-US" sz="3122">
              <a:solidFill>
                <a:srgbClr val="FFD7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3466"/>
              </a:lnSpc>
            </a:pPr>
            <a:endParaRPr lang="en-US" sz="3122">
              <a:solidFill>
                <a:srgbClr val="FFD7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947975" y="1285823"/>
            <a:ext cx="6250993" cy="847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>
                <a:solidFill>
                  <a:srgbClr val="FFD700"/>
                </a:solidFill>
                <a:latin typeface="Batangas"/>
                <a:ea typeface="Batangas"/>
                <a:cs typeface="Batangas"/>
                <a:sym typeface="Batangas"/>
              </a:rPr>
              <a:t>EDUCATION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334003" y="5828633"/>
            <a:ext cx="5347501" cy="847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>
                <a:solidFill>
                  <a:srgbClr val="FFD700"/>
                </a:solidFill>
                <a:latin typeface="Batangas"/>
                <a:ea typeface="Batangas"/>
                <a:cs typeface="Batangas"/>
                <a:sym typeface="Batangas"/>
              </a:rPr>
              <a:t>EXPERIENCE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09204" y="2169264"/>
            <a:ext cx="8786191" cy="3201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2" lvl="1" indent="-280666" algn="just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BS in Public Health: Community Health Education</a:t>
            </a:r>
          </a:p>
          <a:p>
            <a:pPr marL="561332" lvl="1" indent="-280666" algn="just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MS in Recreation Administration</a:t>
            </a:r>
          </a:p>
          <a:p>
            <a:pPr marL="561332" lvl="1" indent="-280666" algn="just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Doctoral Candidate in Psychology </a:t>
            </a:r>
          </a:p>
          <a:p>
            <a:pPr algn="just">
              <a:lnSpc>
                <a:spcPts val="3639"/>
              </a:lnSpc>
            </a:pPr>
            <a:r>
              <a:rPr lang="en-US" sz="25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          - Industrial and Organizational Leadership</a:t>
            </a:r>
          </a:p>
          <a:p>
            <a:pPr marL="561332" lvl="1" indent="-280666" algn="just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John Maxwell Leadership Team</a:t>
            </a:r>
          </a:p>
          <a:p>
            <a:pPr marL="561332" lvl="1" indent="-280666" algn="just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National Board Certified Health &amp; Wellness Coach </a:t>
            </a:r>
          </a:p>
          <a:p>
            <a:pPr algn="just">
              <a:lnSpc>
                <a:spcPts val="3639"/>
              </a:lnSpc>
              <a:spcBef>
                <a:spcPct val="0"/>
              </a:spcBef>
            </a:pPr>
            <a:endParaRPr lang="en-US" sz="2599" b="1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651548" y="6713824"/>
            <a:ext cx="8712411" cy="3201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2" lvl="1" indent="-280666" algn="l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Designed award-winning community health initiatives &amp; worksite wellness programs for nonprofits, municipalities, &amp; fortune 500 company </a:t>
            </a:r>
          </a:p>
          <a:p>
            <a:pPr marL="561332" lvl="1" indent="-280666" algn="just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Managed Community Health Coalitions</a:t>
            </a:r>
          </a:p>
          <a:p>
            <a:pPr marL="561332" lvl="1" indent="-280666" algn="just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Recipient of numerous health &amp; wellness grants</a:t>
            </a:r>
          </a:p>
          <a:p>
            <a:pPr marL="561332" lvl="1" indent="-280666" algn="just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Provided technical assistance to funded partners</a:t>
            </a:r>
          </a:p>
          <a:p>
            <a:pPr algn="just">
              <a:lnSpc>
                <a:spcPts val="3639"/>
              </a:lnSpc>
              <a:spcBef>
                <a:spcPct val="0"/>
              </a:spcBef>
            </a:pPr>
            <a:endParaRPr lang="en-US" sz="2599" b="1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7659" y="1822856"/>
            <a:ext cx="17357699" cy="7628187"/>
            <a:chOff x="0" y="0"/>
            <a:chExt cx="8897297" cy="39100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97296" cy="3910094"/>
            </a:xfrm>
            <a:custGeom>
              <a:avLst/>
              <a:gdLst/>
              <a:ahLst/>
              <a:cxnLst/>
              <a:rect l="l" t="t" r="r" b="b"/>
              <a:pathLst>
                <a:path w="8897296" h="3910094">
                  <a:moveTo>
                    <a:pt x="0" y="0"/>
                  </a:moveTo>
                  <a:lnTo>
                    <a:pt x="8897296" y="0"/>
                  </a:lnTo>
                  <a:lnTo>
                    <a:pt x="8897296" y="3910094"/>
                  </a:lnTo>
                  <a:lnTo>
                    <a:pt x="0" y="39100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3182452" y="9258300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07659" y="724691"/>
            <a:ext cx="14732341" cy="800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77"/>
              </a:lnSpc>
            </a:pPr>
            <a:r>
              <a:rPr lang="en-US" sz="6492" dirty="0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STRATEGIC QUESTIONS TO PONDER: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364976"/>
            <a:ext cx="16492564" cy="7362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2" lvl="1" indent="-377821" algn="l">
              <a:lnSpc>
                <a:spcPts val="3604"/>
              </a:lnSpc>
              <a:buAutoNum type="arabicPeriod"/>
            </a:pPr>
            <a:r>
              <a:rPr lang="en-US" sz="34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What impact has your church made as a result of its efforts?</a:t>
            </a:r>
          </a:p>
          <a:p>
            <a:pPr algn="l">
              <a:lnSpc>
                <a:spcPts val="3604"/>
              </a:lnSpc>
            </a:pPr>
            <a:endParaRPr lang="en-US" sz="3499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377821" lvl="1" algn="l">
              <a:lnSpc>
                <a:spcPts val="3604"/>
              </a:lnSpc>
            </a:pPr>
            <a:r>
              <a:rPr lang="en-US" sz="34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2. If someone asked for evidence of impact, what would you show them? data, stories, etc.</a:t>
            </a:r>
          </a:p>
          <a:p>
            <a:pPr algn="l">
              <a:lnSpc>
                <a:spcPts val="3604"/>
              </a:lnSpc>
            </a:pPr>
            <a:endParaRPr lang="en-US" sz="3499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377821" lvl="1" algn="l">
              <a:lnSpc>
                <a:spcPts val="3604"/>
              </a:lnSpc>
            </a:pPr>
            <a:r>
              <a:rPr lang="en-US" sz="34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3. Does your ministries reflect the needs of today’s families?</a:t>
            </a:r>
          </a:p>
          <a:p>
            <a:pPr algn="l">
              <a:lnSpc>
                <a:spcPts val="3604"/>
              </a:lnSpc>
            </a:pPr>
            <a:endParaRPr lang="en-US" sz="3499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377821" lvl="1" algn="l">
              <a:lnSpc>
                <a:spcPts val="3604"/>
              </a:lnSpc>
            </a:pPr>
            <a:r>
              <a:rPr lang="en-US" sz="34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4. How do you currently know if a ministry is effective beyond attendance?</a:t>
            </a:r>
          </a:p>
          <a:p>
            <a:pPr algn="l">
              <a:lnSpc>
                <a:spcPts val="3604"/>
              </a:lnSpc>
            </a:pPr>
            <a:endParaRPr lang="en-US" sz="3499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377821" lvl="1" algn="l">
              <a:lnSpc>
                <a:spcPts val="3604"/>
              </a:lnSpc>
            </a:pPr>
            <a:r>
              <a:rPr lang="en-US" sz="34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5. Can your leaders, congregation, and community clearly articulate why each ministry exist and how they align with the church mission or are ministries running because they always have?</a:t>
            </a:r>
          </a:p>
          <a:p>
            <a:pPr algn="l">
              <a:lnSpc>
                <a:spcPts val="3604"/>
              </a:lnSpc>
            </a:pPr>
            <a:endParaRPr lang="en-US" sz="3499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377821" lvl="1" algn="l">
              <a:lnSpc>
                <a:spcPts val="3604"/>
              </a:lnSpc>
            </a:pPr>
            <a:r>
              <a:rPr lang="en-US" sz="34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6. Are funds and resources allocated because they align with church mission?</a:t>
            </a:r>
          </a:p>
          <a:p>
            <a:pPr algn="ctr">
              <a:lnSpc>
                <a:spcPts val="3604"/>
              </a:lnSpc>
            </a:pPr>
            <a:endParaRPr lang="en-US" sz="3499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3604"/>
              </a:lnSpc>
            </a:pPr>
            <a:endParaRPr lang="en-US" sz="3499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428279" y="83179"/>
            <a:ext cx="3456127" cy="2419289"/>
          </a:xfrm>
          <a:custGeom>
            <a:avLst/>
            <a:gdLst/>
            <a:ahLst/>
            <a:cxnLst/>
            <a:rect l="l" t="t" r="r" b="b"/>
            <a:pathLst>
              <a:path w="3456127" h="2419289">
                <a:moveTo>
                  <a:pt x="0" y="0"/>
                </a:moveTo>
                <a:lnTo>
                  <a:pt x="3456127" y="0"/>
                </a:lnTo>
                <a:lnTo>
                  <a:pt x="3456127" y="2419289"/>
                </a:lnTo>
                <a:lnTo>
                  <a:pt x="0" y="24192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75994" y="2936239"/>
            <a:ext cx="7716804" cy="7716804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3"/>
              <a:stretch>
                <a:fillRect t="-24931" b="-2493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1647863"/>
            <a:ext cx="15172341" cy="5898779"/>
            <a:chOff x="0" y="0"/>
            <a:chExt cx="3996007" cy="15535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96008" cy="1553588"/>
            </a:xfrm>
            <a:custGeom>
              <a:avLst/>
              <a:gdLst/>
              <a:ahLst/>
              <a:cxnLst/>
              <a:rect l="l" t="t" r="r" b="b"/>
              <a:pathLst>
                <a:path w="3996008" h="1553588">
                  <a:moveTo>
                    <a:pt x="26024" y="0"/>
                  </a:moveTo>
                  <a:lnTo>
                    <a:pt x="3969984" y="0"/>
                  </a:lnTo>
                  <a:cubicBezTo>
                    <a:pt x="3984356" y="0"/>
                    <a:pt x="3996008" y="11651"/>
                    <a:pt x="3996008" y="26024"/>
                  </a:cubicBezTo>
                  <a:lnTo>
                    <a:pt x="3996008" y="1527564"/>
                  </a:lnTo>
                  <a:cubicBezTo>
                    <a:pt x="3996008" y="1541937"/>
                    <a:pt x="3984356" y="1553588"/>
                    <a:pt x="3969984" y="1553588"/>
                  </a:cubicBezTo>
                  <a:lnTo>
                    <a:pt x="26024" y="1553588"/>
                  </a:lnTo>
                  <a:cubicBezTo>
                    <a:pt x="11651" y="1553588"/>
                    <a:pt x="0" y="1541937"/>
                    <a:pt x="0" y="1527564"/>
                  </a:cubicBezTo>
                  <a:lnTo>
                    <a:pt x="0" y="26024"/>
                  </a:lnTo>
                  <a:cubicBezTo>
                    <a:pt x="0" y="11651"/>
                    <a:pt x="11651" y="0"/>
                    <a:pt x="2602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3996007" cy="16202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33605" y="2850514"/>
            <a:ext cx="15361993" cy="425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7775" lvl="1" indent="-373887" algn="l">
              <a:lnSpc>
                <a:spcPts val="4848"/>
              </a:lnSpc>
              <a:buFont typeface="Arial"/>
              <a:buChar char="•"/>
            </a:pPr>
            <a:r>
              <a:rPr lang="en-US" sz="346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Busy church calendar with unclear priorities &amp; little program impact</a:t>
            </a:r>
          </a:p>
          <a:p>
            <a:pPr marL="747775" lvl="1" indent="-373887" algn="l">
              <a:lnSpc>
                <a:spcPts val="4848"/>
              </a:lnSpc>
              <a:buFont typeface="Arial"/>
              <a:buChar char="•"/>
            </a:pPr>
            <a:r>
              <a:rPr lang="en-US" sz="346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Exhausted leaders and volunteers</a:t>
            </a:r>
          </a:p>
          <a:p>
            <a:pPr marL="747775" lvl="1" indent="-373887" algn="l">
              <a:lnSpc>
                <a:spcPts val="4848"/>
              </a:lnSpc>
              <a:buFont typeface="Arial"/>
              <a:buChar char="•"/>
            </a:pPr>
            <a:r>
              <a:rPr lang="en-US" sz="346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Multiple ministries operating in silos (no collaboration/brainstorming)</a:t>
            </a:r>
          </a:p>
          <a:p>
            <a:pPr marL="747775" lvl="1" indent="-373887" algn="l">
              <a:lnSpc>
                <a:spcPts val="4848"/>
              </a:lnSpc>
              <a:buFont typeface="Arial"/>
              <a:buChar char="•"/>
            </a:pPr>
            <a:r>
              <a:rPr lang="en-US" sz="346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Faithful activity without measurable outcomes</a:t>
            </a:r>
          </a:p>
          <a:p>
            <a:pPr marL="747775" lvl="1" indent="-373887" algn="l">
              <a:lnSpc>
                <a:spcPts val="4848"/>
              </a:lnSpc>
              <a:buFont typeface="Arial"/>
              <a:buChar char="•"/>
            </a:pPr>
            <a:r>
              <a:rPr lang="en-US" sz="346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Duplicated efforts competing for limited funds</a:t>
            </a:r>
          </a:p>
          <a:p>
            <a:pPr marL="747775" lvl="1" indent="-373887" algn="l">
              <a:lnSpc>
                <a:spcPts val="4848"/>
              </a:lnSpc>
              <a:spcBef>
                <a:spcPct val="0"/>
              </a:spcBef>
              <a:buFont typeface="Arial"/>
              <a:buChar char="•"/>
            </a:pPr>
            <a:r>
              <a:rPr lang="en-US" sz="346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Declining attendance or disengaged younger generations with no well thought out plan in sight</a:t>
            </a:r>
          </a:p>
        </p:txBody>
      </p:sp>
      <p:sp>
        <p:nvSpPr>
          <p:cNvPr id="8" name="Freeform 8"/>
          <p:cNvSpPr/>
          <p:nvPr/>
        </p:nvSpPr>
        <p:spPr>
          <a:xfrm>
            <a:off x="6392432" y="9258300"/>
            <a:ext cx="542987" cy="458824"/>
          </a:xfrm>
          <a:custGeom>
            <a:avLst/>
            <a:gdLst/>
            <a:ahLst/>
            <a:cxnLst/>
            <a:rect l="l" t="t" r="r" b="b"/>
            <a:pathLst>
              <a:path w="542987" h="458824">
                <a:moveTo>
                  <a:pt x="0" y="0"/>
                </a:moveTo>
                <a:lnTo>
                  <a:pt x="542987" y="0"/>
                </a:lnTo>
                <a:lnTo>
                  <a:pt x="542987" y="458824"/>
                </a:lnTo>
                <a:lnTo>
                  <a:pt x="0" y="458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44888" y="774318"/>
            <a:ext cx="12581061" cy="680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1"/>
              </a:lnSpc>
            </a:pPr>
            <a:r>
              <a:rPr lang="en-US" sz="5608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THE REALITY MANY CHURCHES FACE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80054" y="1928030"/>
            <a:ext cx="11395940" cy="897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9"/>
              </a:lnSpc>
            </a:pPr>
            <a:r>
              <a:rPr lang="en-US" sz="5149" b="1">
                <a:solidFill>
                  <a:srgbClr val="01010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Common Challenges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0550" y="8010406"/>
            <a:ext cx="12934947" cy="1831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9"/>
              </a:lnSpc>
            </a:pPr>
            <a:r>
              <a:rPr lang="en-US" sz="5149" i="1">
                <a:solidFill>
                  <a:srgbClr val="FCDB30"/>
                </a:solidFill>
                <a:latin typeface="Arimo Italics"/>
                <a:ea typeface="Arimo Italics"/>
                <a:cs typeface="Arimo Italics"/>
                <a:sym typeface="Arimo Italics"/>
              </a:rPr>
              <a:t>A church can be busy but is it impactful?</a:t>
            </a:r>
          </a:p>
          <a:p>
            <a:pPr algn="ctr">
              <a:lnSpc>
                <a:spcPts val="7209"/>
              </a:lnSpc>
            </a:pPr>
            <a:r>
              <a:rPr lang="en-US" sz="5149" i="1">
                <a:solidFill>
                  <a:srgbClr val="FCDB30"/>
                </a:solidFill>
                <a:latin typeface="Arimo Italics"/>
                <a:ea typeface="Arimo Italics"/>
                <a:cs typeface="Arimo Italics"/>
                <a:sym typeface="Arimo Italics"/>
              </a:rPr>
              <a:t>Busyness      Effectiveness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7659" y="2484696"/>
            <a:ext cx="17357699" cy="6777346"/>
            <a:chOff x="0" y="0"/>
            <a:chExt cx="8897297" cy="34739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97296" cy="3473966"/>
            </a:xfrm>
            <a:custGeom>
              <a:avLst/>
              <a:gdLst/>
              <a:ahLst/>
              <a:cxnLst/>
              <a:rect l="l" t="t" r="r" b="b"/>
              <a:pathLst>
                <a:path w="8897296" h="3473966">
                  <a:moveTo>
                    <a:pt x="0" y="0"/>
                  </a:moveTo>
                  <a:lnTo>
                    <a:pt x="8897296" y="0"/>
                  </a:lnTo>
                  <a:lnTo>
                    <a:pt x="8897296" y="3473966"/>
                  </a:lnTo>
                  <a:lnTo>
                    <a:pt x="0" y="34739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3182452" y="9258300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677900" y="-244792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07659" y="724691"/>
            <a:ext cx="13170241" cy="15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7"/>
              </a:lnSpc>
            </a:pPr>
            <a:r>
              <a:rPr lang="en-US" sz="6492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WHAT STRATEGIC PLANNING IS (AND IS NOT)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9244" y="1679304"/>
            <a:ext cx="16754528" cy="7428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8"/>
              </a:lnSpc>
            </a:pPr>
            <a:endParaRPr/>
          </a:p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Strategic Planning </a:t>
            </a: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is:</a:t>
            </a:r>
          </a:p>
          <a:p>
            <a:pPr marL="777242" lvl="1" indent="-388621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 prayerful, intentional process that aligns vision, mission, people, and resources</a:t>
            </a:r>
          </a:p>
          <a:p>
            <a:pPr marL="777242" lvl="1" indent="-388621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 roadmap for decision-making and accountability that makes us good stewards of God’s resources and communicates to everyone what you intend to do and how you plan to get there</a:t>
            </a:r>
          </a:p>
          <a:p>
            <a:pPr algn="l">
              <a:lnSpc>
                <a:spcPts val="1680"/>
              </a:lnSpc>
            </a:pPr>
            <a:endParaRPr lang="en-US" sz="3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Strategic Planning</a:t>
            </a: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is </a:t>
            </a:r>
            <a:r>
              <a:rPr lang="en-US" sz="3600" b="1">
                <a:solidFill>
                  <a:srgbClr val="FB1592"/>
                </a:solidFill>
                <a:latin typeface="Arimo Bold"/>
                <a:ea typeface="Arimo Bold"/>
                <a:cs typeface="Arimo Bold"/>
                <a:sym typeface="Arimo Bold"/>
              </a:rPr>
              <a:t>NOT</a:t>
            </a: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:</a:t>
            </a:r>
          </a:p>
          <a:p>
            <a:pPr marL="777242" lvl="1" indent="-388621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 corporate takeover of ministry</a:t>
            </a:r>
          </a:p>
          <a:p>
            <a:pPr marL="777242" lvl="1" indent="-388621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 lack of faith</a:t>
            </a:r>
          </a:p>
          <a:p>
            <a:pPr marL="777242" lvl="1" indent="-388621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 rigid box that limits or replaces the Holy Spirit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989452" y="2737655"/>
            <a:ext cx="7549345" cy="7549345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5"/>
              <a:stretch>
                <a:fillRect t="-24931" b="-2493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7659" y="2484696"/>
            <a:ext cx="17357699" cy="6777346"/>
            <a:chOff x="0" y="0"/>
            <a:chExt cx="8897297" cy="34739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97296" cy="3473966"/>
            </a:xfrm>
            <a:custGeom>
              <a:avLst/>
              <a:gdLst/>
              <a:ahLst/>
              <a:cxnLst/>
              <a:rect l="l" t="t" r="r" b="b"/>
              <a:pathLst>
                <a:path w="8897296" h="3473966">
                  <a:moveTo>
                    <a:pt x="0" y="0"/>
                  </a:moveTo>
                  <a:lnTo>
                    <a:pt x="8897296" y="0"/>
                  </a:lnTo>
                  <a:lnTo>
                    <a:pt x="8897296" y="3473966"/>
                  </a:lnTo>
                  <a:lnTo>
                    <a:pt x="0" y="34739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3182452" y="9258300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677900" y="-244792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58951" y="7010832"/>
            <a:ext cx="2649057" cy="3036169"/>
          </a:xfrm>
          <a:custGeom>
            <a:avLst/>
            <a:gdLst/>
            <a:ahLst/>
            <a:cxnLst/>
            <a:rect l="l" t="t" r="r" b="b"/>
            <a:pathLst>
              <a:path w="2649057" h="3036169">
                <a:moveTo>
                  <a:pt x="0" y="0"/>
                </a:moveTo>
                <a:lnTo>
                  <a:pt x="2649057" y="0"/>
                </a:lnTo>
                <a:lnTo>
                  <a:pt x="2649057" y="3036169"/>
                </a:lnTo>
                <a:lnTo>
                  <a:pt x="0" y="30361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507659" y="724680"/>
            <a:ext cx="16751641" cy="798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7"/>
              </a:lnSpc>
            </a:pPr>
            <a:r>
              <a:rPr lang="en-US" sz="6492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WHY STRATEGY MATTERS IN MINISTRY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66736" y="2560783"/>
            <a:ext cx="16754528" cy="2508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18"/>
              </a:lnSpc>
            </a:pPr>
            <a:r>
              <a:rPr lang="en-US" sz="4727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“Suppose one of you wants to build a tower. Won’t you first sit down and estimate the cost?</a:t>
            </a:r>
          </a:p>
          <a:p>
            <a:pPr algn="ctr">
              <a:lnSpc>
                <a:spcPts val="6618"/>
              </a:lnSpc>
            </a:pPr>
            <a:r>
              <a:rPr lang="en-US" sz="4727" b="1" i="1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Luke 14:28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568810"/>
            <a:ext cx="16754528" cy="83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18"/>
              </a:lnSpc>
            </a:pPr>
            <a:r>
              <a:rPr lang="en-US" sz="4727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God values thoughtfulness, order, and fruitfulness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7659" y="1776411"/>
            <a:ext cx="17357699" cy="7924093"/>
            <a:chOff x="0" y="0"/>
            <a:chExt cx="8897297" cy="40617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97296" cy="4061772"/>
            </a:xfrm>
            <a:custGeom>
              <a:avLst/>
              <a:gdLst/>
              <a:ahLst/>
              <a:cxnLst/>
              <a:rect l="l" t="t" r="r" b="b"/>
              <a:pathLst>
                <a:path w="8897296" h="4061772">
                  <a:moveTo>
                    <a:pt x="0" y="0"/>
                  </a:moveTo>
                  <a:lnTo>
                    <a:pt x="8897296" y="0"/>
                  </a:lnTo>
                  <a:lnTo>
                    <a:pt x="8897296" y="4061772"/>
                  </a:lnTo>
                  <a:lnTo>
                    <a:pt x="0" y="40617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3677900" y="-244792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290186" y="4441995"/>
            <a:ext cx="6225291" cy="3509508"/>
          </a:xfrm>
          <a:custGeom>
            <a:avLst/>
            <a:gdLst/>
            <a:ahLst/>
            <a:cxnLst/>
            <a:rect l="l" t="t" r="r" b="b"/>
            <a:pathLst>
              <a:path w="6225291" h="3509508">
                <a:moveTo>
                  <a:pt x="0" y="0"/>
                </a:moveTo>
                <a:lnTo>
                  <a:pt x="6225290" y="0"/>
                </a:lnTo>
                <a:lnTo>
                  <a:pt x="6225290" y="3509508"/>
                </a:lnTo>
                <a:lnTo>
                  <a:pt x="0" y="3509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07659" y="724680"/>
            <a:ext cx="16751641" cy="798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7"/>
              </a:lnSpc>
            </a:pPr>
            <a:r>
              <a:rPr lang="en-US" sz="6492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WHY STRATEGY MATTERS IN MINISTRY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7198" y="3550112"/>
            <a:ext cx="17098621" cy="606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5"/>
              </a:lnSpc>
            </a:pPr>
            <a:r>
              <a:rPr lang="en-US" sz="4018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Strategic Planning</a:t>
            </a:r>
            <a:r>
              <a:rPr lang="en-US" sz="401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is</a:t>
            </a:r>
            <a:r>
              <a:rPr lang="en-US" sz="4018">
                <a:solidFill>
                  <a:srgbClr val="0866FF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4018" b="1">
                <a:solidFill>
                  <a:srgbClr val="0866FF"/>
                </a:solidFill>
                <a:latin typeface="Arimo Bold"/>
                <a:ea typeface="Arimo Bold"/>
                <a:cs typeface="Arimo Bold"/>
                <a:sym typeface="Arimo Bold"/>
              </a:rPr>
              <a:t>stewardship</a:t>
            </a:r>
            <a:r>
              <a:rPr lang="en-US" sz="401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because it is intentional management of what God has entrusted to us</a:t>
            </a:r>
          </a:p>
          <a:p>
            <a:pPr marL="867528" lvl="1" indent="-433764" algn="l">
              <a:lnSpc>
                <a:spcPts val="5625"/>
              </a:lnSpc>
              <a:buFont typeface="Arial"/>
              <a:buChar char="•"/>
            </a:pPr>
            <a:r>
              <a:rPr lang="en-US" sz="401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Vision (calling and assignments)</a:t>
            </a:r>
          </a:p>
          <a:p>
            <a:pPr marL="867528" lvl="1" indent="-433764" algn="l">
              <a:lnSpc>
                <a:spcPts val="5625"/>
              </a:lnSpc>
              <a:buFont typeface="Arial"/>
              <a:buChar char="•"/>
            </a:pPr>
            <a:r>
              <a:rPr lang="en-US" sz="401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People (souls, gifts, volunteers)</a:t>
            </a:r>
          </a:p>
          <a:p>
            <a:pPr marL="867528" lvl="1" indent="-433764" algn="l">
              <a:lnSpc>
                <a:spcPts val="5625"/>
              </a:lnSpc>
              <a:buFont typeface="Arial"/>
              <a:buChar char="•"/>
            </a:pPr>
            <a:r>
              <a:rPr lang="en-US" sz="401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Resources (finances, facilities)</a:t>
            </a:r>
          </a:p>
          <a:p>
            <a:pPr marL="867528" lvl="1" indent="-433764" algn="l">
              <a:lnSpc>
                <a:spcPts val="5625"/>
              </a:lnSpc>
              <a:buFont typeface="Arial"/>
              <a:buChar char="•"/>
            </a:pPr>
            <a:r>
              <a:rPr lang="en-US" sz="401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Opportunities (community influence and needs)</a:t>
            </a:r>
          </a:p>
          <a:p>
            <a:pPr algn="l">
              <a:lnSpc>
                <a:spcPts val="2825"/>
              </a:lnSpc>
            </a:pPr>
            <a:endParaRPr lang="en-US" sz="4018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625"/>
              </a:lnSpc>
            </a:pPr>
            <a:r>
              <a:rPr lang="en-US" sz="401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In being strategic, we are able to meet the needs of God’s people, produce fruits and not be wasteful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5151" y="1880837"/>
            <a:ext cx="17357699" cy="1403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1"/>
              </a:lnSpc>
            </a:pPr>
            <a:r>
              <a:rPr lang="en-US" sz="4008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“Moreover it is required in stewards that one be found fruitful”</a:t>
            </a:r>
          </a:p>
          <a:p>
            <a:pPr algn="ctr">
              <a:lnSpc>
                <a:spcPts val="5611"/>
              </a:lnSpc>
            </a:pPr>
            <a:r>
              <a:rPr lang="en-US" sz="4008" b="1" i="1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1 Corinthians 4:2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7659" y="1602692"/>
            <a:ext cx="17357699" cy="8154352"/>
            <a:chOff x="0" y="0"/>
            <a:chExt cx="8897297" cy="4179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97296" cy="4179799"/>
            </a:xfrm>
            <a:custGeom>
              <a:avLst/>
              <a:gdLst/>
              <a:ahLst/>
              <a:cxnLst/>
              <a:rect l="l" t="t" r="r" b="b"/>
              <a:pathLst>
                <a:path w="8897296" h="4179799">
                  <a:moveTo>
                    <a:pt x="0" y="0"/>
                  </a:moveTo>
                  <a:lnTo>
                    <a:pt x="8897296" y="0"/>
                  </a:lnTo>
                  <a:lnTo>
                    <a:pt x="8897296" y="4179799"/>
                  </a:lnTo>
                  <a:lnTo>
                    <a:pt x="0" y="4179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7451343" y="954074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677900" y="-244792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811210" y="1793237"/>
            <a:ext cx="16981188" cy="6670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0429" lvl="1" indent="-435215" algn="just">
              <a:lnSpc>
                <a:spcPts val="6611"/>
              </a:lnSpc>
              <a:buFont typeface="Arial"/>
              <a:buChar char="•"/>
            </a:pPr>
            <a:r>
              <a:rPr lang="en-US" sz="403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Clear focus &amp; direction that reduces burnout &amp; confusion</a:t>
            </a:r>
          </a:p>
          <a:p>
            <a:pPr marL="870429" lvl="1" indent="-435215" algn="just">
              <a:lnSpc>
                <a:spcPts val="6611"/>
              </a:lnSpc>
              <a:buFont typeface="Arial"/>
              <a:buChar char="•"/>
            </a:pPr>
            <a:r>
              <a:rPr lang="en-US" sz="403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Better stewardship of time, money, and volunteers</a:t>
            </a:r>
          </a:p>
          <a:p>
            <a:pPr marL="870429" lvl="1" indent="-435215" algn="just">
              <a:lnSpc>
                <a:spcPts val="6611"/>
              </a:lnSpc>
              <a:buFont typeface="Arial"/>
              <a:buChar char="•"/>
            </a:pPr>
            <a:r>
              <a:rPr lang="en-US" sz="403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Effective well thought-out church &amp; community initiatives</a:t>
            </a:r>
          </a:p>
          <a:p>
            <a:pPr marL="870429" lvl="1" indent="-435215" algn="just">
              <a:lnSpc>
                <a:spcPts val="6611"/>
              </a:lnSpc>
              <a:buFont typeface="Arial"/>
              <a:buChar char="•"/>
            </a:pPr>
            <a:r>
              <a:rPr lang="en-US" sz="403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Stronger partnerships and funding opportunities</a:t>
            </a:r>
          </a:p>
          <a:p>
            <a:pPr marL="870429" lvl="1" indent="-435215" algn="just">
              <a:lnSpc>
                <a:spcPts val="6611"/>
              </a:lnSpc>
              <a:buFont typeface="Arial"/>
              <a:buChar char="•"/>
            </a:pPr>
            <a:r>
              <a:rPr lang="en-US" sz="403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Better communication and promotion of programming</a:t>
            </a:r>
          </a:p>
          <a:p>
            <a:pPr marL="870429" lvl="1" indent="-435215" algn="just">
              <a:lnSpc>
                <a:spcPts val="6611"/>
              </a:lnSpc>
              <a:buFont typeface="Arial"/>
              <a:buChar char="•"/>
            </a:pPr>
            <a:r>
              <a:rPr lang="en-US" sz="403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Greater credibility in the community</a:t>
            </a:r>
          </a:p>
          <a:p>
            <a:pPr marL="870429" lvl="1" indent="-435215" algn="just">
              <a:lnSpc>
                <a:spcPts val="6611"/>
              </a:lnSpc>
              <a:buFont typeface="Arial"/>
              <a:buChar char="•"/>
            </a:pPr>
            <a:r>
              <a:rPr lang="en-US" sz="403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Tangible transformation, not just attendance growth</a:t>
            </a:r>
          </a:p>
          <a:p>
            <a:pPr marL="870429" lvl="1" indent="-435215" algn="just">
              <a:lnSpc>
                <a:spcPts val="6611"/>
              </a:lnSpc>
              <a:buFont typeface="Arial"/>
              <a:buChar char="•"/>
            </a:pPr>
            <a:r>
              <a:rPr lang="en-US" sz="403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Church unity in shared vision, mission, and strategy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334996" y="2804197"/>
            <a:ext cx="7545803" cy="7545803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5"/>
              <a:stretch>
                <a:fillRect l="-39366" r="-1072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07659" y="686591"/>
            <a:ext cx="17357699" cy="677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8"/>
              </a:lnSpc>
            </a:pPr>
            <a:r>
              <a:rPr lang="en-US" sz="5447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BENEFITS OF STRATEGIC PLANNING FOR CHURCHES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5151" y="1535236"/>
            <a:ext cx="17307107" cy="8154352"/>
            <a:chOff x="0" y="0"/>
            <a:chExt cx="8871364" cy="4179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71364" cy="4179799"/>
            </a:xfrm>
            <a:custGeom>
              <a:avLst/>
              <a:gdLst/>
              <a:ahLst/>
              <a:cxnLst/>
              <a:rect l="l" t="t" r="r" b="b"/>
              <a:pathLst>
                <a:path w="8871364" h="4179799">
                  <a:moveTo>
                    <a:pt x="0" y="0"/>
                  </a:moveTo>
                  <a:lnTo>
                    <a:pt x="8871364" y="0"/>
                  </a:lnTo>
                  <a:lnTo>
                    <a:pt x="8871364" y="4179799"/>
                  </a:lnTo>
                  <a:lnTo>
                    <a:pt x="0" y="4179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3677900" y="-244792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07659" y="696116"/>
            <a:ext cx="17409442" cy="673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2"/>
              </a:lnSpc>
            </a:pPr>
            <a:r>
              <a:rPr lang="en-US" sz="5486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CASE STUDY: SADDLEBACK CHURCH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80289" y="1133475"/>
            <a:ext cx="16891969" cy="919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endParaRPr/>
          </a:p>
          <a:p>
            <a:pPr algn="l">
              <a:lnSpc>
                <a:spcPts val="5319"/>
              </a:lnSpc>
            </a:pPr>
            <a:r>
              <a:rPr lang="en-US" sz="37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In the early 2000s, Saddleback recognized that: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programs were multiplying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volunteers were burning out</a:t>
            </a:r>
          </a:p>
          <a:p>
            <a:pPr algn="l">
              <a:lnSpc>
                <a:spcPts val="4200"/>
              </a:lnSpc>
            </a:pPr>
            <a:endParaRPr lang="en-US" sz="3299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They needed a unified, strategic framework that aligned every ministry with mission and measurable impact.</a:t>
            </a:r>
          </a:p>
          <a:p>
            <a:pPr algn="l">
              <a:lnSpc>
                <a:spcPts val="3500"/>
              </a:lnSpc>
            </a:pPr>
            <a:endParaRPr lang="en-US" sz="3299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Saddleback reorganized the entire church around five strategic purposes: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1.  </a:t>
            </a:r>
            <a:r>
              <a:rPr lang="en-US" sz="32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Worship</a:t>
            </a:r>
          </a:p>
          <a:p>
            <a:pPr algn="l">
              <a:lnSpc>
                <a:spcPts val="4619"/>
              </a:lnSpc>
            </a:pPr>
            <a:r>
              <a:rPr lang="en-US" sz="32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2.  Fellowship</a:t>
            </a:r>
          </a:p>
          <a:p>
            <a:pPr algn="l">
              <a:lnSpc>
                <a:spcPts val="4619"/>
              </a:lnSpc>
            </a:pPr>
            <a:r>
              <a:rPr lang="en-US" sz="32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3.  Discipleship</a:t>
            </a:r>
          </a:p>
          <a:p>
            <a:pPr algn="l">
              <a:lnSpc>
                <a:spcPts val="4619"/>
              </a:lnSpc>
            </a:pPr>
            <a:r>
              <a:rPr lang="en-US" sz="32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4.  Ministry</a:t>
            </a:r>
          </a:p>
          <a:p>
            <a:pPr algn="l">
              <a:lnSpc>
                <a:spcPts val="4619"/>
              </a:lnSpc>
            </a:pPr>
            <a:r>
              <a:rPr lang="en-US" sz="32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5.  Mission</a:t>
            </a:r>
          </a:p>
          <a:p>
            <a:pPr algn="l">
              <a:lnSpc>
                <a:spcPts val="4200"/>
              </a:lnSpc>
            </a:pPr>
            <a:endParaRPr lang="en-US" sz="3299" b="1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4200"/>
              </a:lnSpc>
            </a:pPr>
            <a:endParaRPr lang="en-US" sz="3299" b="1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949537" y="6583376"/>
            <a:ext cx="7309763" cy="3444726"/>
          </a:xfrm>
          <a:custGeom>
            <a:avLst/>
            <a:gdLst/>
            <a:ahLst/>
            <a:cxnLst/>
            <a:rect l="l" t="t" r="r" b="b"/>
            <a:pathLst>
              <a:path w="7309763" h="3444726">
                <a:moveTo>
                  <a:pt x="0" y="0"/>
                </a:moveTo>
                <a:lnTo>
                  <a:pt x="7309763" y="0"/>
                </a:lnTo>
                <a:lnTo>
                  <a:pt x="7309763" y="3444725"/>
                </a:lnTo>
                <a:lnTo>
                  <a:pt x="0" y="34447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800155" y="2502264"/>
            <a:ext cx="7876224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ministries were disconnected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community needs were growing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5151" y="1536648"/>
            <a:ext cx="16889399" cy="8154352"/>
            <a:chOff x="0" y="0"/>
            <a:chExt cx="8657253" cy="4179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57253" cy="4179799"/>
            </a:xfrm>
            <a:custGeom>
              <a:avLst/>
              <a:gdLst/>
              <a:ahLst/>
              <a:cxnLst/>
              <a:rect l="l" t="t" r="r" b="b"/>
              <a:pathLst>
                <a:path w="8657253" h="4179799">
                  <a:moveTo>
                    <a:pt x="0" y="0"/>
                  </a:moveTo>
                  <a:lnTo>
                    <a:pt x="8657253" y="0"/>
                  </a:lnTo>
                  <a:lnTo>
                    <a:pt x="8657253" y="4179799"/>
                  </a:lnTo>
                  <a:lnTo>
                    <a:pt x="0" y="4179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3677900" y="-244792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07659" y="696116"/>
            <a:ext cx="17409442" cy="673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2"/>
              </a:lnSpc>
            </a:pPr>
            <a:r>
              <a:rPr lang="en-US" sz="5486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CASE STUDY: SADDLEBACK CHURCH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5781" y="933450"/>
            <a:ext cx="17016476" cy="8520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endParaRPr/>
          </a:p>
          <a:p>
            <a:pPr algn="l">
              <a:lnSpc>
                <a:spcPts val="5319"/>
              </a:lnSpc>
            </a:pPr>
            <a:r>
              <a:rPr lang="en-US" sz="37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Every ministry had to: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articulate its purpose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align with one of the five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define measurable outcomes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demonstrate community impact</a:t>
            </a:r>
          </a:p>
          <a:p>
            <a:pPr algn="l">
              <a:lnSpc>
                <a:spcPts val="2800"/>
              </a:lnSpc>
            </a:pPr>
            <a:endParaRPr lang="en-US" sz="3299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This eliminated “just-because ministries” and clarified why each ministry existed</a:t>
            </a:r>
          </a:p>
          <a:p>
            <a:pPr algn="l">
              <a:lnSpc>
                <a:spcPts val="3500"/>
              </a:lnSpc>
            </a:pPr>
            <a:endParaRPr lang="en-US" sz="3299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Conducted a </a:t>
            </a:r>
            <a:r>
              <a:rPr lang="en-US" sz="32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community needs assessment</a:t>
            </a: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and discovered these needs: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mental health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food insecurity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homelessness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unemployment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spiritual disconnection</a:t>
            </a:r>
          </a:p>
        </p:txBody>
      </p:sp>
      <p:sp>
        <p:nvSpPr>
          <p:cNvPr id="7" name="Freeform 7"/>
          <p:cNvSpPr/>
          <p:nvPr/>
        </p:nvSpPr>
        <p:spPr>
          <a:xfrm>
            <a:off x="9696578" y="6633968"/>
            <a:ext cx="7309763" cy="3444726"/>
          </a:xfrm>
          <a:custGeom>
            <a:avLst/>
            <a:gdLst/>
            <a:ahLst/>
            <a:cxnLst/>
            <a:rect l="l" t="t" r="r" b="b"/>
            <a:pathLst>
              <a:path w="7309763" h="3444726">
                <a:moveTo>
                  <a:pt x="0" y="0"/>
                </a:moveTo>
                <a:lnTo>
                  <a:pt x="7309763" y="0"/>
                </a:lnTo>
                <a:lnTo>
                  <a:pt x="7309763" y="3444725"/>
                </a:lnTo>
                <a:lnTo>
                  <a:pt x="0" y="34447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5151" y="1536648"/>
            <a:ext cx="17451950" cy="8154352"/>
            <a:chOff x="0" y="0"/>
            <a:chExt cx="8945608" cy="4179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945608" cy="4179799"/>
            </a:xfrm>
            <a:custGeom>
              <a:avLst/>
              <a:gdLst/>
              <a:ahLst/>
              <a:cxnLst/>
              <a:rect l="l" t="t" r="r" b="b"/>
              <a:pathLst>
                <a:path w="8945608" h="4179799">
                  <a:moveTo>
                    <a:pt x="0" y="0"/>
                  </a:moveTo>
                  <a:lnTo>
                    <a:pt x="8945608" y="0"/>
                  </a:lnTo>
                  <a:lnTo>
                    <a:pt x="8945608" y="4179799"/>
                  </a:lnTo>
                  <a:lnTo>
                    <a:pt x="0" y="4179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3677900" y="-244792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07659" y="696116"/>
            <a:ext cx="17409442" cy="673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2"/>
              </a:lnSpc>
            </a:pPr>
            <a:r>
              <a:rPr lang="en-US" sz="5486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CASE STUDY: SADDLEBACK CHURCH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5781" y="1455050"/>
            <a:ext cx="17161319" cy="8235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Strategic Ministry Launches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Based on the assessment, Saddleback launched or expanded: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The PEACE Center (food pantry, job training, legal aid, counseling)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Celebrate Recovery (now a global ministry freeing people of hurts, hangups &amp; habits)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Mental Health Ministry (post‑Purpose Driven Life)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Neighborhood small groups that served local needs</a:t>
            </a:r>
          </a:p>
          <a:p>
            <a:pPr algn="l">
              <a:lnSpc>
                <a:spcPts val="2940"/>
              </a:lnSpc>
            </a:pPr>
            <a:endParaRPr lang="en-US" sz="3499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Each ministry had: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a clear purpose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 defined outcomes</a:t>
            </a:r>
          </a:p>
          <a:p>
            <a:pPr algn="l">
              <a:lnSpc>
                <a:spcPts val="3500"/>
              </a:lnSpc>
            </a:pPr>
            <a:endParaRPr lang="en-US" sz="3499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Saddleback </a:t>
            </a:r>
            <a:r>
              <a:rPr lang="en-US" sz="3499" b="1" i="1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shifted</a:t>
            </a: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from </a:t>
            </a:r>
            <a:r>
              <a:rPr lang="en-US" sz="3499" i="1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“funding programs”</a:t>
            </a: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to </a:t>
            </a:r>
            <a:r>
              <a:rPr lang="en-US" sz="34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funding purposes</a:t>
            </a: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Ministries that </a:t>
            </a:r>
            <a:r>
              <a:rPr lang="en-US" sz="3499" b="1" i="1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aligned</a:t>
            </a: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with mission and </a:t>
            </a:r>
            <a:r>
              <a:rPr lang="en-US" sz="34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demonstrated impact received priority</a:t>
            </a: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Serve over 30,000 people annually (2024)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89547" y="6406567"/>
            <a:ext cx="7893088" cy="185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volunteer pipelines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• evaluation metrics</a:t>
            </a:r>
          </a:p>
          <a:p>
            <a:pPr algn="l">
              <a:lnSpc>
                <a:spcPts val="4899"/>
              </a:lnSpc>
            </a:pPr>
            <a:endParaRPr lang="en-US" sz="3499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7659" y="1602692"/>
            <a:ext cx="17357699" cy="8154352"/>
            <a:chOff x="0" y="0"/>
            <a:chExt cx="8897297" cy="4179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97296" cy="4179799"/>
            </a:xfrm>
            <a:custGeom>
              <a:avLst/>
              <a:gdLst/>
              <a:ahLst/>
              <a:cxnLst/>
              <a:rect l="l" t="t" r="r" b="b"/>
              <a:pathLst>
                <a:path w="8897296" h="4179799">
                  <a:moveTo>
                    <a:pt x="0" y="0"/>
                  </a:moveTo>
                  <a:lnTo>
                    <a:pt x="8897296" y="0"/>
                  </a:lnTo>
                  <a:lnTo>
                    <a:pt x="8897296" y="4179799"/>
                  </a:lnTo>
                  <a:lnTo>
                    <a:pt x="0" y="4179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7451343" y="954074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677900" y="-244792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840101" y="1863807"/>
            <a:ext cx="16899134" cy="757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Strategic Planning challenges churches to give thought to how the needs of people are being met and how the church can utilize its resources to meet these needs:</a:t>
            </a:r>
          </a:p>
          <a:p>
            <a:pPr algn="l">
              <a:lnSpc>
                <a:spcPts val="2800"/>
              </a:lnSpc>
            </a:pPr>
            <a:endParaRPr lang="en-US" sz="3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340"/>
              </a:lnSpc>
            </a:pPr>
            <a:r>
              <a:rPr lang="en-US" sz="31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Current national issues/hot topics:</a:t>
            </a:r>
          </a:p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Mental health &amp; emotional wellbeing</a:t>
            </a:r>
          </a:p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Loneliness &amp; community disconnect</a:t>
            </a:r>
          </a:p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Spiritual formation that goes beyond programs (discipleship pathways, whole-life faith, spiritual practices)</a:t>
            </a:r>
          </a:p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Reaching &amp; retaining young adults</a:t>
            </a:r>
          </a:p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Family support &amp; parenting pressure</a:t>
            </a:r>
          </a:p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Economic stress &amp; financial instability</a:t>
            </a:r>
          </a:p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Health disparities &amp; whole-person wellness</a:t>
            </a:r>
          </a:p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Digital discipleship &amp; hybrid ministries</a:t>
            </a:r>
          </a:p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Leadership development &amp; succession</a:t>
            </a:r>
          </a:p>
        </p:txBody>
      </p:sp>
      <p:sp>
        <p:nvSpPr>
          <p:cNvPr id="7" name="Freeform 7"/>
          <p:cNvSpPr/>
          <p:nvPr/>
        </p:nvSpPr>
        <p:spPr>
          <a:xfrm>
            <a:off x="14568654" y="6750818"/>
            <a:ext cx="2690646" cy="2609926"/>
          </a:xfrm>
          <a:custGeom>
            <a:avLst/>
            <a:gdLst/>
            <a:ahLst/>
            <a:cxnLst/>
            <a:rect l="l" t="t" r="r" b="b"/>
            <a:pathLst>
              <a:path w="2690646" h="2609926">
                <a:moveTo>
                  <a:pt x="0" y="0"/>
                </a:moveTo>
                <a:lnTo>
                  <a:pt x="2690646" y="0"/>
                </a:lnTo>
                <a:lnTo>
                  <a:pt x="2690646" y="2609927"/>
                </a:lnTo>
                <a:lnTo>
                  <a:pt x="0" y="26099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507659" y="696116"/>
            <a:ext cx="17417644" cy="695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1"/>
              </a:lnSpc>
            </a:pPr>
            <a:r>
              <a:rPr lang="en-US" sz="5630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STRATEGIC PLANNING MEETS THE NEEDS OF PEOPLE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7659" y="2146857"/>
            <a:ext cx="17357699" cy="7115184"/>
            <a:chOff x="0" y="0"/>
            <a:chExt cx="8897297" cy="36471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97296" cy="3647137"/>
            </a:xfrm>
            <a:custGeom>
              <a:avLst/>
              <a:gdLst/>
              <a:ahLst/>
              <a:cxnLst/>
              <a:rect l="l" t="t" r="r" b="b"/>
              <a:pathLst>
                <a:path w="8897296" h="3647137">
                  <a:moveTo>
                    <a:pt x="0" y="0"/>
                  </a:moveTo>
                  <a:lnTo>
                    <a:pt x="8897296" y="0"/>
                  </a:lnTo>
                  <a:lnTo>
                    <a:pt x="8897296" y="3647137"/>
                  </a:lnTo>
                  <a:lnTo>
                    <a:pt x="0" y="36471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3182452" y="9258300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677900" y="-244792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71879" y="557982"/>
            <a:ext cx="17229259" cy="15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7"/>
              </a:lnSpc>
            </a:pPr>
            <a:r>
              <a:rPr lang="en-US" sz="6492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STRATEGIC PLANNING CHALLENGES YOU TO ASK IMPORTANT QUESTIONS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6736" y="2955129"/>
            <a:ext cx="16754528" cy="5974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3"/>
              </a:lnSpc>
            </a:pPr>
            <a:endParaRPr/>
          </a:p>
          <a:p>
            <a:pPr algn="l">
              <a:lnSpc>
                <a:spcPts val="2663"/>
              </a:lnSpc>
            </a:pPr>
            <a:r>
              <a:rPr lang="en-US" sz="23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Does your church ministries reflect the needs of today’s families?</a:t>
            </a:r>
          </a:p>
          <a:p>
            <a:pPr algn="l">
              <a:lnSpc>
                <a:spcPts val="2663"/>
              </a:lnSpc>
            </a:pPr>
            <a:endParaRPr lang="en-US" sz="2399" b="1">
              <a:solidFill>
                <a:srgbClr val="000000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l">
              <a:lnSpc>
                <a:spcPts val="2663"/>
              </a:lnSpc>
            </a:pPr>
            <a:r>
              <a:rPr lang="en-US" sz="2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What problems in your community have improved as a result of your church?</a:t>
            </a:r>
          </a:p>
          <a:p>
            <a:pPr algn="l">
              <a:lnSpc>
                <a:spcPts val="2663"/>
              </a:lnSpc>
            </a:pPr>
            <a:endParaRPr lang="en-US" sz="2399">
              <a:solidFill>
                <a:srgbClr val="000000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2663"/>
              </a:lnSpc>
            </a:pPr>
            <a:r>
              <a:rPr lang="en-US" sz="2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What problems in your community would be worst if your church no longer exist?</a:t>
            </a:r>
          </a:p>
          <a:p>
            <a:pPr algn="l">
              <a:lnSpc>
                <a:spcPts val="2663"/>
              </a:lnSpc>
            </a:pPr>
            <a:endParaRPr lang="en-US" sz="2399">
              <a:solidFill>
                <a:srgbClr val="000000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2663"/>
              </a:lnSpc>
            </a:pPr>
            <a:r>
              <a:rPr lang="en-US" sz="23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Can your church clearly articulate why each ministry exist or are some running because they always have?</a:t>
            </a:r>
          </a:p>
          <a:p>
            <a:pPr algn="l">
              <a:lnSpc>
                <a:spcPts val="2663"/>
              </a:lnSpc>
            </a:pPr>
            <a:endParaRPr lang="en-US" sz="2399" b="1">
              <a:solidFill>
                <a:srgbClr val="000000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l">
              <a:lnSpc>
                <a:spcPts val="2663"/>
              </a:lnSpc>
            </a:pPr>
            <a:r>
              <a:rPr lang="en-US" sz="23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Are your funds and resources allocated because they align with church mission?</a:t>
            </a:r>
          </a:p>
          <a:p>
            <a:pPr algn="l">
              <a:lnSpc>
                <a:spcPts val="2663"/>
              </a:lnSpc>
            </a:pPr>
            <a:endParaRPr lang="en-US" sz="2399" b="1">
              <a:solidFill>
                <a:srgbClr val="000000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l">
              <a:lnSpc>
                <a:spcPts val="2663"/>
              </a:lnSpc>
            </a:pPr>
            <a:r>
              <a:rPr lang="en-US" sz="23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How do you currently know if a ministry is effective beyond attendance?</a:t>
            </a:r>
          </a:p>
          <a:p>
            <a:pPr algn="l">
              <a:lnSpc>
                <a:spcPts val="2663"/>
              </a:lnSpc>
            </a:pPr>
            <a:endParaRPr lang="en-US" sz="2399" b="1">
              <a:solidFill>
                <a:srgbClr val="000000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l">
              <a:lnSpc>
                <a:spcPts val="2663"/>
              </a:lnSpc>
            </a:pPr>
            <a:r>
              <a:rPr lang="en-US" sz="2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What fruits are you expecting God to grow through your efforts and are you watching/measuring for it?</a:t>
            </a:r>
          </a:p>
          <a:p>
            <a:pPr algn="l">
              <a:lnSpc>
                <a:spcPts val="2331"/>
              </a:lnSpc>
            </a:pPr>
            <a:endParaRPr lang="en-US" sz="2399">
              <a:solidFill>
                <a:srgbClr val="000000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2663"/>
              </a:lnSpc>
            </a:pPr>
            <a:r>
              <a:rPr lang="en-US" sz="23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If someone asked you for evidence of impact, what would you show them: stories, data, both?</a:t>
            </a:r>
          </a:p>
          <a:p>
            <a:pPr algn="l">
              <a:lnSpc>
                <a:spcPts val="5247"/>
              </a:lnSpc>
            </a:pPr>
            <a:endParaRPr lang="en-US" sz="2399" b="1">
              <a:solidFill>
                <a:srgbClr val="000000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3803173" y="1228725"/>
            <a:ext cx="3456127" cy="2419289"/>
          </a:xfrm>
          <a:custGeom>
            <a:avLst/>
            <a:gdLst/>
            <a:ahLst/>
            <a:cxnLst/>
            <a:rect l="l" t="t" r="r" b="b"/>
            <a:pathLst>
              <a:path w="3456127" h="2419289">
                <a:moveTo>
                  <a:pt x="0" y="0"/>
                </a:moveTo>
                <a:lnTo>
                  <a:pt x="3456127" y="0"/>
                </a:lnTo>
                <a:lnTo>
                  <a:pt x="3456127" y="2419289"/>
                </a:lnTo>
                <a:lnTo>
                  <a:pt x="0" y="24192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766736" y="2352645"/>
            <a:ext cx="9744553" cy="583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9"/>
              </a:lnSpc>
              <a:spcBef>
                <a:spcPct val="0"/>
              </a:spcBef>
            </a:pPr>
            <a:r>
              <a:rPr lang="en-US" sz="3278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QUESTIONS: STRATEGY &amp; IMPACT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1879" y="2566990"/>
            <a:ext cx="17357699" cy="2873836"/>
            <a:chOff x="0" y="0"/>
            <a:chExt cx="8897297" cy="14730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97296" cy="1473085"/>
            </a:xfrm>
            <a:custGeom>
              <a:avLst/>
              <a:gdLst/>
              <a:ahLst/>
              <a:cxnLst/>
              <a:rect l="l" t="t" r="r" b="b"/>
              <a:pathLst>
                <a:path w="8897296" h="1473085">
                  <a:moveTo>
                    <a:pt x="0" y="0"/>
                  </a:moveTo>
                  <a:lnTo>
                    <a:pt x="8897296" y="0"/>
                  </a:lnTo>
                  <a:lnTo>
                    <a:pt x="8897296" y="1473085"/>
                  </a:lnTo>
                  <a:lnTo>
                    <a:pt x="0" y="14730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3182452" y="9258300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249980" y="1108491"/>
            <a:ext cx="3456127" cy="2419289"/>
          </a:xfrm>
          <a:custGeom>
            <a:avLst/>
            <a:gdLst/>
            <a:ahLst/>
            <a:cxnLst/>
            <a:rect l="l" t="t" r="r" b="b"/>
            <a:pathLst>
              <a:path w="3456127" h="2419289">
                <a:moveTo>
                  <a:pt x="0" y="0"/>
                </a:moveTo>
                <a:lnTo>
                  <a:pt x="3456127" y="0"/>
                </a:lnTo>
                <a:lnTo>
                  <a:pt x="3456127" y="2419289"/>
                </a:lnTo>
                <a:lnTo>
                  <a:pt x="0" y="24192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71879" y="3385363"/>
            <a:ext cx="13423647" cy="1668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4977" lvl="1" indent="-282489" algn="l">
              <a:lnSpc>
                <a:spcPts val="4553"/>
              </a:lnSpc>
              <a:buFont typeface="Arial"/>
              <a:buChar char="•"/>
            </a:pPr>
            <a:r>
              <a:rPr lang="en-US" sz="261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Are your volunteers energized by purpose and mission or exhausted by obligation?</a:t>
            </a:r>
          </a:p>
          <a:p>
            <a:pPr marL="564977" lvl="1" indent="-282489" algn="l">
              <a:lnSpc>
                <a:spcPts val="4553"/>
              </a:lnSpc>
              <a:buFont typeface="Arial"/>
              <a:buChar char="•"/>
            </a:pPr>
            <a:r>
              <a:rPr lang="en-US" sz="261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Are you developing leaders or depending on the same faithful few?</a:t>
            </a:r>
          </a:p>
          <a:p>
            <a:pPr marL="564977" lvl="1" indent="-282489" algn="l">
              <a:lnSpc>
                <a:spcPts val="4553"/>
              </a:lnSpc>
              <a:buFont typeface="Arial"/>
              <a:buChar char="•"/>
            </a:pPr>
            <a:r>
              <a:rPr lang="en-US" sz="261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Does your current approach to ministry promote longevity or burnout?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71879" y="6001009"/>
            <a:ext cx="17357699" cy="2382634"/>
            <a:chOff x="0" y="0"/>
            <a:chExt cx="8897297" cy="12213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897296" cy="1221303"/>
            </a:xfrm>
            <a:custGeom>
              <a:avLst/>
              <a:gdLst/>
              <a:ahLst/>
              <a:cxnLst/>
              <a:rect l="l" t="t" r="r" b="b"/>
              <a:pathLst>
                <a:path w="8897296" h="1221303">
                  <a:moveTo>
                    <a:pt x="0" y="0"/>
                  </a:moveTo>
                  <a:lnTo>
                    <a:pt x="8897296" y="0"/>
                  </a:lnTo>
                  <a:lnTo>
                    <a:pt x="8897296" y="1221303"/>
                  </a:lnTo>
                  <a:lnTo>
                    <a:pt x="0" y="12213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31514" y="6339619"/>
            <a:ext cx="15129868" cy="1706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9"/>
              </a:lnSpc>
            </a:pPr>
            <a:endParaRPr/>
          </a:p>
          <a:p>
            <a:pPr marL="575261" lvl="1" indent="-287631" algn="l">
              <a:lnSpc>
                <a:spcPts val="4609"/>
              </a:lnSpc>
              <a:buFont typeface="Arial"/>
              <a:buChar char="•"/>
            </a:pPr>
            <a:r>
              <a:rPr lang="en-US" sz="2664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If God increases your impact by 50%, would your current structure support it or collapse under it?</a:t>
            </a:r>
          </a:p>
          <a:p>
            <a:pPr marL="575261" lvl="1" indent="-287631" algn="l">
              <a:lnSpc>
                <a:spcPts val="4609"/>
              </a:lnSpc>
              <a:buFont typeface="Arial"/>
              <a:buChar char="•"/>
            </a:pPr>
            <a:r>
              <a:rPr lang="en-US" sz="2664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Are you planning for growth or praying for it without preparation?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2333" y="2763413"/>
            <a:ext cx="9744553" cy="583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9"/>
              </a:lnSpc>
              <a:spcBef>
                <a:spcPct val="0"/>
              </a:spcBef>
            </a:pPr>
            <a:r>
              <a:rPr lang="en-US" sz="3278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QUESTIONS: VOLUNTEER &amp; LEADERSHIP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71879" y="557982"/>
            <a:ext cx="17229259" cy="15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7"/>
              </a:lnSpc>
            </a:pPr>
            <a:r>
              <a:rPr lang="en-US" sz="6492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STRATEGIC PLANNING CHALLENGES YOU TO ASK IMPORTANT QUESTIONS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333" y="6147914"/>
            <a:ext cx="9744553" cy="583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9"/>
              </a:lnSpc>
              <a:spcBef>
                <a:spcPct val="0"/>
              </a:spcBef>
            </a:pPr>
            <a:r>
              <a:rPr lang="en-US" sz="3278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QUESTIONS: FUTURE FOCUSED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7659" y="1602692"/>
            <a:ext cx="17357699" cy="8154352"/>
            <a:chOff x="0" y="0"/>
            <a:chExt cx="8897297" cy="4179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97296" cy="4179799"/>
            </a:xfrm>
            <a:custGeom>
              <a:avLst/>
              <a:gdLst/>
              <a:ahLst/>
              <a:cxnLst/>
              <a:rect l="l" t="t" r="r" b="b"/>
              <a:pathLst>
                <a:path w="8897296" h="4179799">
                  <a:moveTo>
                    <a:pt x="0" y="0"/>
                  </a:moveTo>
                  <a:lnTo>
                    <a:pt x="8897296" y="0"/>
                  </a:lnTo>
                  <a:lnTo>
                    <a:pt x="8897296" y="4179799"/>
                  </a:lnTo>
                  <a:lnTo>
                    <a:pt x="0" y="4179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7451343" y="954074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677900" y="-2447925"/>
            <a:ext cx="3676650" cy="3676650"/>
          </a:xfrm>
          <a:custGeom>
            <a:avLst/>
            <a:gdLst/>
            <a:ahLst/>
            <a:cxnLst/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840101" y="1688033"/>
            <a:ext cx="16899134" cy="5841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83"/>
              </a:lnSpc>
            </a:pPr>
            <a:r>
              <a:rPr lang="en-US" sz="30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Be the church that</a:t>
            </a:r>
          </a:p>
          <a:p>
            <a:pPr marL="669283" lvl="1" indent="-334641" algn="just">
              <a:lnSpc>
                <a:spcPts val="5083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Knows exactly why you do the things you do, where you’re going, and how you’re going to get there</a:t>
            </a:r>
          </a:p>
          <a:p>
            <a:pPr marL="669283" lvl="1" indent="-334641" algn="just">
              <a:lnSpc>
                <a:spcPts val="5083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Measures fruits, not just effort</a:t>
            </a:r>
          </a:p>
          <a:p>
            <a:pPr marL="669283" lvl="1" indent="-334641" algn="just">
              <a:lnSpc>
                <a:spcPts val="5083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Aligns spiritual formation with community transformation</a:t>
            </a:r>
          </a:p>
          <a:p>
            <a:pPr marL="669283" lvl="1" indent="-334641" algn="just">
              <a:lnSpc>
                <a:spcPts val="5083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Confidently communication your plan</a:t>
            </a:r>
          </a:p>
          <a:p>
            <a:pPr marL="669283" lvl="1" indent="-334641" algn="just">
              <a:lnSpc>
                <a:spcPts val="5083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Leave a lasting legacy </a:t>
            </a:r>
          </a:p>
          <a:p>
            <a:pPr algn="just">
              <a:lnSpc>
                <a:spcPts val="164"/>
              </a:lnSpc>
            </a:pPr>
            <a:endParaRPr lang="en-US" sz="3099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1792"/>
              </a:lnSpc>
            </a:pPr>
            <a:endParaRPr lang="en-US" sz="3099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4096"/>
              </a:lnSpc>
            </a:pPr>
            <a:r>
              <a:rPr lang="en-US" sz="32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What kind of impact do you want your church to make in the </a:t>
            </a:r>
          </a:p>
          <a:p>
            <a:pPr algn="ctr">
              <a:lnSpc>
                <a:spcPts val="4096"/>
              </a:lnSpc>
            </a:pPr>
            <a:r>
              <a:rPr lang="en-US" sz="32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lives of the people you serve in your church and communty?</a:t>
            </a:r>
          </a:p>
        </p:txBody>
      </p:sp>
      <p:sp>
        <p:nvSpPr>
          <p:cNvPr id="7" name="Freeform 7"/>
          <p:cNvSpPr/>
          <p:nvPr/>
        </p:nvSpPr>
        <p:spPr>
          <a:xfrm>
            <a:off x="15072265" y="7353710"/>
            <a:ext cx="2187035" cy="2187035"/>
          </a:xfrm>
          <a:custGeom>
            <a:avLst/>
            <a:gdLst/>
            <a:ahLst/>
            <a:cxnLst/>
            <a:rect l="l" t="t" r="r" b="b"/>
            <a:pathLst>
              <a:path w="2187035" h="2187035">
                <a:moveTo>
                  <a:pt x="0" y="0"/>
                </a:moveTo>
                <a:lnTo>
                  <a:pt x="2187035" y="0"/>
                </a:lnTo>
                <a:lnTo>
                  <a:pt x="2187035" y="2187035"/>
                </a:lnTo>
                <a:lnTo>
                  <a:pt x="0" y="21870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507659" y="686591"/>
            <a:ext cx="17357699" cy="677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8"/>
              </a:lnSpc>
            </a:pPr>
            <a:r>
              <a:rPr lang="en-US" sz="5447">
                <a:solidFill>
                  <a:srgbClr val="FCDB30"/>
                </a:solidFill>
                <a:latin typeface="Batangas"/>
                <a:ea typeface="Batangas"/>
                <a:cs typeface="Batangas"/>
                <a:sym typeface="Batangas"/>
              </a:rPr>
              <a:t>CALL TO ACTION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12574" y="8164081"/>
            <a:ext cx="6747868" cy="1146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8"/>
              </a:lnSpc>
            </a:pPr>
            <a:r>
              <a:rPr lang="en-US" sz="3234" b="1">
                <a:solidFill>
                  <a:srgbClr val="F10B88"/>
                </a:solidFill>
                <a:latin typeface="Arimo Bold"/>
                <a:ea typeface="Arimo Bold"/>
                <a:cs typeface="Arimo Bold"/>
                <a:sym typeface="Arimo Bold"/>
              </a:rPr>
              <a:t>“Write the vision, make it plain”     </a:t>
            </a:r>
          </a:p>
          <a:p>
            <a:pPr algn="ctr">
              <a:lnSpc>
                <a:spcPts val="4528"/>
              </a:lnSpc>
              <a:spcBef>
                <a:spcPct val="0"/>
              </a:spcBef>
            </a:pPr>
            <a:r>
              <a:rPr lang="en-US" sz="3234" b="1">
                <a:solidFill>
                  <a:srgbClr val="F10B88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234" b="1" i="1">
                <a:solidFill>
                  <a:srgbClr val="F10B88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Habukkah 2:2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139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3563541">
            <a:off x="14048245" y="7570888"/>
            <a:ext cx="2613676" cy="5171608"/>
            <a:chOff x="0" y="0"/>
            <a:chExt cx="2620010" cy="5184140"/>
          </a:xfrm>
        </p:grpSpPr>
        <p:sp>
          <p:nvSpPr>
            <p:cNvPr id="3" name="Freeform 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85420" y="156210"/>
              <a:ext cx="2250453" cy="4876800"/>
            </a:xfrm>
            <a:custGeom>
              <a:avLst/>
              <a:gdLst/>
              <a:ahLst/>
              <a:cxnLst/>
              <a:rect l="l" t="t" r="r" b="b"/>
              <a:pathLst>
                <a:path w="2250453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l="-112324" r="-11232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1579738" y="187960"/>
              <a:ext cx="63785" cy="63501"/>
            </a:xfrm>
            <a:custGeom>
              <a:avLst/>
              <a:gdLst/>
              <a:ahLst/>
              <a:cxnLst/>
              <a:rect l="l" t="t" r="r" b="b"/>
              <a:pathLst>
                <a:path w="63785" h="63501">
                  <a:moveTo>
                    <a:pt x="31892" y="0"/>
                  </a:moveTo>
                  <a:cubicBezTo>
                    <a:pt x="20515" y="-51"/>
                    <a:pt x="9980" y="5989"/>
                    <a:pt x="4277" y="15834"/>
                  </a:cubicBezTo>
                  <a:cubicBezTo>
                    <a:pt x="-1426" y="25678"/>
                    <a:pt x="-1426" y="37822"/>
                    <a:pt x="4277" y="47666"/>
                  </a:cubicBezTo>
                  <a:cubicBezTo>
                    <a:pt x="9980" y="57511"/>
                    <a:pt x="20515" y="63551"/>
                    <a:pt x="31892" y="63500"/>
                  </a:cubicBezTo>
                  <a:cubicBezTo>
                    <a:pt x="43269" y="63551"/>
                    <a:pt x="53804" y="57511"/>
                    <a:pt x="59507" y="47666"/>
                  </a:cubicBezTo>
                  <a:cubicBezTo>
                    <a:pt x="65210" y="37822"/>
                    <a:pt x="65210" y="25678"/>
                    <a:pt x="59507" y="15834"/>
                  </a:cubicBezTo>
                  <a:cubicBezTo>
                    <a:pt x="53804" y="5989"/>
                    <a:pt x="43269" y="-51"/>
                    <a:pt x="31892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-7213473">
            <a:off x="16732799" y="-2135830"/>
            <a:ext cx="2613676" cy="5171608"/>
            <a:chOff x="0" y="0"/>
            <a:chExt cx="2620010" cy="5184140"/>
          </a:xfrm>
        </p:grpSpPr>
        <p:sp>
          <p:nvSpPr>
            <p:cNvPr id="13" name="Freeform 1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5420" y="156210"/>
              <a:ext cx="2250453" cy="4876800"/>
            </a:xfrm>
            <a:custGeom>
              <a:avLst/>
              <a:gdLst/>
              <a:ahLst/>
              <a:cxnLst/>
              <a:rect l="l" t="t" r="r" b="b"/>
              <a:pathLst>
                <a:path w="2250453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l="-112628" r="-11262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579738" y="187960"/>
              <a:ext cx="63785" cy="63501"/>
            </a:xfrm>
            <a:custGeom>
              <a:avLst/>
              <a:gdLst/>
              <a:ahLst/>
              <a:cxnLst/>
              <a:rect l="l" t="t" r="r" b="b"/>
              <a:pathLst>
                <a:path w="63785" h="63501">
                  <a:moveTo>
                    <a:pt x="31892" y="0"/>
                  </a:moveTo>
                  <a:cubicBezTo>
                    <a:pt x="20515" y="-51"/>
                    <a:pt x="9980" y="5989"/>
                    <a:pt x="4277" y="15834"/>
                  </a:cubicBezTo>
                  <a:cubicBezTo>
                    <a:pt x="-1426" y="25678"/>
                    <a:pt x="-1426" y="37822"/>
                    <a:pt x="4277" y="47666"/>
                  </a:cubicBezTo>
                  <a:cubicBezTo>
                    <a:pt x="9980" y="57511"/>
                    <a:pt x="20515" y="63551"/>
                    <a:pt x="31892" y="63500"/>
                  </a:cubicBezTo>
                  <a:cubicBezTo>
                    <a:pt x="43269" y="63551"/>
                    <a:pt x="53804" y="57511"/>
                    <a:pt x="59507" y="47666"/>
                  </a:cubicBezTo>
                  <a:cubicBezTo>
                    <a:pt x="65210" y="37822"/>
                    <a:pt x="65210" y="25678"/>
                    <a:pt x="59507" y="15834"/>
                  </a:cubicBezTo>
                  <a:cubicBezTo>
                    <a:pt x="53804" y="5989"/>
                    <a:pt x="43269" y="-51"/>
                    <a:pt x="31892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 rot="-1817343">
            <a:off x="16795187" y="1952149"/>
            <a:ext cx="5859462" cy="8119630"/>
            <a:chOff x="0" y="0"/>
            <a:chExt cx="4734560" cy="6560820"/>
          </a:xfrm>
        </p:grpSpPr>
        <p:sp>
          <p:nvSpPr>
            <p:cNvPr id="23" name="Freeform 23"/>
            <p:cNvSpPr/>
            <p:nvPr/>
          </p:nvSpPr>
          <p:spPr>
            <a:xfrm>
              <a:off x="36830" y="50800"/>
              <a:ext cx="4645660" cy="6473190"/>
            </a:xfrm>
            <a:custGeom>
              <a:avLst/>
              <a:gdLst/>
              <a:ahLst/>
              <a:cxnLst/>
              <a:rect l="l" t="t" r="r" b="b"/>
              <a:pathLst>
                <a:path w="4645660" h="6473190">
                  <a:moveTo>
                    <a:pt x="4368800" y="0"/>
                  </a:moveTo>
                  <a:lnTo>
                    <a:pt x="276860" y="0"/>
                  </a:lnTo>
                  <a:cubicBezTo>
                    <a:pt x="124460" y="0"/>
                    <a:pt x="0" y="123190"/>
                    <a:pt x="0" y="276860"/>
                  </a:cubicBezTo>
                  <a:lnTo>
                    <a:pt x="0" y="6196330"/>
                  </a:lnTo>
                  <a:cubicBezTo>
                    <a:pt x="0" y="6350000"/>
                    <a:pt x="124460" y="6473190"/>
                    <a:pt x="276860" y="6473190"/>
                  </a:cubicBezTo>
                  <a:lnTo>
                    <a:pt x="4368800" y="6473190"/>
                  </a:lnTo>
                  <a:cubicBezTo>
                    <a:pt x="4522470" y="6473190"/>
                    <a:pt x="4645660" y="6348730"/>
                    <a:pt x="4645660" y="6196330"/>
                  </a:cubicBezTo>
                  <a:lnTo>
                    <a:pt x="4645660" y="276860"/>
                  </a:lnTo>
                  <a:cubicBezTo>
                    <a:pt x="4645660" y="123190"/>
                    <a:pt x="4522470" y="0"/>
                    <a:pt x="4368800" y="0"/>
                  </a:cubicBezTo>
                  <a:close/>
                  <a:moveTo>
                    <a:pt x="4425950" y="6156960"/>
                  </a:moveTo>
                  <a:cubicBezTo>
                    <a:pt x="4425950" y="6212840"/>
                    <a:pt x="4380230" y="6258560"/>
                    <a:pt x="4324350" y="6258560"/>
                  </a:cubicBezTo>
                  <a:lnTo>
                    <a:pt x="321310" y="6258560"/>
                  </a:lnTo>
                  <a:cubicBezTo>
                    <a:pt x="265430" y="6258560"/>
                    <a:pt x="219710" y="6212840"/>
                    <a:pt x="219710" y="6156960"/>
                  </a:cubicBezTo>
                  <a:lnTo>
                    <a:pt x="219710" y="316230"/>
                  </a:lnTo>
                  <a:cubicBezTo>
                    <a:pt x="219710" y="260350"/>
                    <a:pt x="265430" y="214630"/>
                    <a:pt x="321310" y="214630"/>
                  </a:cubicBezTo>
                  <a:lnTo>
                    <a:pt x="4325620" y="214630"/>
                  </a:lnTo>
                  <a:cubicBezTo>
                    <a:pt x="4381500" y="214630"/>
                    <a:pt x="4427220" y="260350"/>
                    <a:pt x="4427220" y="316230"/>
                  </a:cubicBezTo>
                  <a:lnTo>
                    <a:pt x="4427220" y="615696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16511"/>
              <a:ext cx="4716780" cy="6544310"/>
            </a:xfrm>
            <a:custGeom>
              <a:avLst/>
              <a:gdLst/>
              <a:ahLst/>
              <a:cxnLst/>
              <a:rect l="l" t="t" r="r" b="b"/>
              <a:pathLst>
                <a:path w="4716780" h="6544310">
                  <a:moveTo>
                    <a:pt x="4395470" y="36829"/>
                  </a:moveTo>
                  <a:cubicBezTo>
                    <a:pt x="4552950" y="36829"/>
                    <a:pt x="4681220" y="165099"/>
                    <a:pt x="4681220" y="322579"/>
                  </a:cubicBezTo>
                  <a:lnTo>
                    <a:pt x="4681220" y="6222999"/>
                  </a:lnTo>
                  <a:cubicBezTo>
                    <a:pt x="4681220" y="6380479"/>
                    <a:pt x="4552950" y="6508750"/>
                    <a:pt x="4395470" y="6508750"/>
                  </a:cubicBezTo>
                  <a:lnTo>
                    <a:pt x="321310" y="6508750"/>
                  </a:lnTo>
                  <a:cubicBezTo>
                    <a:pt x="163830" y="6508750"/>
                    <a:pt x="35560" y="6380480"/>
                    <a:pt x="35560" y="6223000"/>
                  </a:cubicBezTo>
                  <a:lnTo>
                    <a:pt x="35560" y="322580"/>
                  </a:lnTo>
                  <a:cubicBezTo>
                    <a:pt x="35560" y="165100"/>
                    <a:pt x="163830" y="36830"/>
                    <a:pt x="321310" y="36830"/>
                  </a:cubicBezTo>
                  <a:lnTo>
                    <a:pt x="4395470" y="36830"/>
                  </a:lnTo>
                  <a:moveTo>
                    <a:pt x="4395470" y="0"/>
                  </a:moveTo>
                  <a:lnTo>
                    <a:pt x="321310" y="0"/>
                  </a:lnTo>
                  <a:cubicBezTo>
                    <a:pt x="143510" y="0"/>
                    <a:pt x="0" y="144780"/>
                    <a:pt x="0" y="322580"/>
                  </a:cubicBezTo>
                  <a:lnTo>
                    <a:pt x="0" y="6223000"/>
                  </a:lnTo>
                  <a:cubicBezTo>
                    <a:pt x="0" y="6400800"/>
                    <a:pt x="143510" y="6544309"/>
                    <a:pt x="321310" y="6544309"/>
                  </a:cubicBezTo>
                  <a:lnTo>
                    <a:pt x="4395470" y="6544309"/>
                  </a:lnTo>
                  <a:cubicBezTo>
                    <a:pt x="4573270" y="6544309"/>
                    <a:pt x="4716780" y="6400800"/>
                    <a:pt x="4716780" y="6223000"/>
                  </a:cubicBezTo>
                  <a:lnTo>
                    <a:pt x="4716780" y="322580"/>
                  </a:lnTo>
                  <a:cubicBezTo>
                    <a:pt x="4716780" y="144780"/>
                    <a:pt x="4573270" y="0"/>
                    <a:pt x="4395470" y="0"/>
                  </a:cubicBezTo>
                  <a:close/>
                </a:path>
              </a:pathLst>
            </a:custGeom>
            <a:solidFill>
              <a:srgbClr val="5656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256540" y="265430"/>
              <a:ext cx="4207510" cy="6043930"/>
            </a:xfrm>
            <a:custGeom>
              <a:avLst/>
              <a:gdLst/>
              <a:ahLst/>
              <a:cxnLst/>
              <a:rect l="l" t="t" r="r" b="b"/>
              <a:pathLst>
                <a:path w="4207510" h="6043930">
                  <a:moveTo>
                    <a:pt x="4206240" y="5942330"/>
                  </a:moveTo>
                  <a:cubicBezTo>
                    <a:pt x="4206240" y="5998210"/>
                    <a:pt x="4160520" y="6043930"/>
                    <a:pt x="4104640" y="6043930"/>
                  </a:cubicBezTo>
                  <a:lnTo>
                    <a:pt x="101600" y="6043930"/>
                  </a:lnTo>
                  <a:cubicBezTo>
                    <a:pt x="45720" y="6043930"/>
                    <a:pt x="0" y="5998210"/>
                    <a:pt x="0" y="5942330"/>
                  </a:cubicBezTo>
                  <a:lnTo>
                    <a:pt x="0" y="101600"/>
                  </a:lnTo>
                  <a:cubicBezTo>
                    <a:pt x="0" y="45720"/>
                    <a:pt x="45720" y="0"/>
                    <a:pt x="101600" y="0"/>
                  </a:cubicBezTo>
                  <a:lnTo>
                    <a:pt x="4105910" y="0"/>
                  </a:lnTo>
                  <a:cubicBezTo>
                    <a:pt x="4161790" y="0"/>
                    <a:pt x="4207510" y="45720"/>
                    <a:pt x="4207510" y="101600"/>
                  </a:cubicBezTo>
                  <a:lnTo>
                    <a:pt x="4207510" y="5942330"/>
                  </a:lnTo>
                  <a:close/>
                </a:path>
              </a:pathLst>
            </a:custGeom>
            <a:blipFill>
              <a:blip r:embed="rId5"/>
              <a:stretch>
                <a:fillRect l="-4364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953089" y="120650"/>
              <a:ext cx="76541" cy="76201"/>
            </a:xfrm>
            <a:custGeom>
              <a:avLst/>
              <a:gdLst/>
              <a:ahLst/>
              <a:cxnLst/>
              <a:rect l="l" t="t" r="r" b="b"/>
              <a:pathLst>
                <a:path w="76541" h="76201">
                  <a:moveTo>
                    <a:pt x="38271" y="0"/>
                  </a:moveTo>
                  <a:cubicBezTo>
                    <a:pt x="24619" y="-61"/>
                    <a:pt x="11977" y="7187"/>
                    <a:pt x="5133" y="19001"/>
                  </a:cubicBezTo>
                  <a:cubicBezTo>
                    <a:pt x="-1711" y="30814"/>
                    <a:pt x="-1711" y="45386"/>
                    <a:pt x="5133" y="57199"/>
                  </a:cubicBezTo>
                  <a:cubicBezTo>
                    <a:pt x="11977" y="69013"/>
                    <a:pt x="24619" y="76261"/>
                    <a:pt x="38271" y="76200"/>
                  </a:cubicBezTo>
                  <a:cubicBezTo>
                    <a:pt x="51923" y="76261"/>
                    <a:pt x="64565" y="69013"/>
                    <a:pt x="71409" y="57199"/>
                  </a:cubicBezTo>
                  <a:cubicBezTo>
                    <a:pt x="78253" y="45386"/>
                    <a:pt x="78253" y="30814"/>
                    <a:pt x="71409" y="19001"/>
                  </a:cubicBezTo>
                  <a:cubicBezTo>
                    <a:pt x="64565" y="7187"/>
                    <a:pt x="51923" y="-61"/>
                    <a:pt x="38271" y="0"/>
                  </a:cubicBez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2121925" y="104139"/>
              <a:ext cx="109709" cy="109221"/>
            </a:xfrm>
            <a:custGeom>
              <a:avLst/>
              <a:gdLst/>
              <a:ahLst/>
              <a:cxnLst/>
              <a:rect l="l" t="t" r="r" b="b"/>
              <a:pathLst>
                <a:path w="109709" h="109221">
                  <a:moveTo>
                    <a:pt x="54855" y="1"/>
                  </a:moveTo>
                  <a:cubicBezTo>
                    <a:pt x="35287" y="-87"/>
                    <a:pt x="17167" y="10303"/>
                    <a:pt x="7357" y="27235"/>
                  </a:cubicBezTo>
                  <a:cubicBezTo>
                    <a:pt x="-2452" y="44168"/>
                    <a:pt x="-2452" y="65054"/>
                    <a:pt x="7357" y="81987"/>
                  </a:cubicBezTo>
                  <a:cubicBezTo>
                    <a:pt x="17167" y="98919"/>
                    <a:pt x="35287" y="109309"/>
                    <a:pt x="54855" y="109221"/>
                  </a:cubicBezTo>
                  <a:cubicBezTo>
                    <a:pt x="74423" y="109309"/>
                    <a:pt x="92543" y="98919"/>
                    <a:pt x="102352" y="81987"/>
                  </a:cubicBezTo>
                  <a:cubicBezTo>
                    <a:pt x="112162" y="65054"/>
                    <a:pt x="112162" y="44168"/>
                    <a:pt x="102352" y="27235"/>
                  </a:cubicBezTo>
                  <a:cubicBezTo>
                    <a:pt x="92543" y="10303"/>
                    <a:pt x="74423" y="-87"/>
                    <a:pt x="54855" y="1"/>
                  </a:cubicBez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2330313" y="128270"/>
              <a:ext cx="61233" cy="60961"/>
            </a:xfrm>
            <a:custGeom>
              <a:avLst/>
              <a:gdLst/>
              <a:ahLst/>
              <a:cxnLst/>
              <a:rect l="l" t="t" r="r" b="b"/>
              <a:pathLst>
                <a:path w="61233" h="60961">
                  <a:moveTo>
                    <a:pt x="30617" y="0"/>
                  </a:moveTo>
                  <a:cubicBezTo>
                    <a:pt x="19695" y="-49"/>
                    <a:pt x="9582" y="5750"/>
                    <a:pt x="4107" y="15201"/>
                  </a:cubicBezTo>
                  <a:cubicBezTo>
                    <a:pt x="-1369" y="24651"/>
                    <a:pt x="-1369" y="36309"/>
                    <a:pt x="4107" y="45759"/>
                  </a:cubicBezTo>
                  <a:cubicBezTo>
                    <a:pt x="9582" y="55210"/>
                    <a:pt x="19695" y="61009"/>
                    <a:pt x="30617" y="60960"/>
                  </a:cubicBezTo>
                  <a:cubicBezTo>
                    <a:pt x="41539" y="61009"/>
                    <a:pt x="51652" y="55210"/>
                    <a:pt x="57127" y="45759"/>
                  </a:cubicBezTo>
                  <a:cubicBezTo>
                    <a:pt x="62602" y="36309"/>
                    <a:pt x="62602" y="24651"/>
                    <a:pt x="57127" y="15201"/>
                  </a:cubicBezTo>
                  <a:cubicBezTo>
                    <a:pt x="51652" y="5750"/>
                    <a:pt x="41539" y="-49"/>
                    <a:pt x="30617" y="0"/>
                  </a:cubicBez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2346897" y="144780"/>
              <a:ext cx="28065" cy="27940"/>
            </a:xfrm>
            <a:custGeom>
              <a:avLst/>
              <a:gdLst/>
              <a:ahLst/>
              <a:cxnLst/>
              <a:rect l="l" t="t" r="r" b="b"/>
              <a:pathLst>
                <a:path w="28065" h="27940">
                  <a:moveTo>
                    <a:pt x="14033" y="0"/>
                  </a:moveTo>
                  <a:cubicBezTo>
                    <a:pt x="9027" y="-22"/>
                    <a:pt x="4392" y="2635"/>
                    <a:pt x="1882" y="6967"/>
                  </a:cubicBezTo>
                  <a:cubicBezTo>
                    <a:pt x="-627" y="11298"/>
                    <a:pt x="-627" y="16642"/>
                    <a:pt x="1882" y="20973"/>
                  </a:cubicBezTo>
                  <a:cubicBezTo>
                    <a:pt x="4392" y="25305"/>
                    <a:pt x="9027" y="27962"/>
                    <a:pt x="14033" y="27940"/>
                  </a:cubicBezTo>
                  <a:cubicBezTo>
                    <a:pt x="19039" y="27962"/>
                    <a:pt x="23674" y="25305"/>
                    <a:pt x="26184" y="20973"/>
                  </a:cubicBezTo>
                  <a:cubicBezTo>
                    <a:pt x="28693" y="16642"/>
                    <a:pt x="28693" y="11298"/>
                    <a:pt x="26184" y="6967"/>
                  </a:cubicBezTo>
                  <a:cubicBezTo>
                    <a:pt x="23674" y="2635"/>
                    <a:pt x="19039" y="-22"/>
                    <a:pt x="14033" y="0"/>
                  </a:cubicBez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344386" y="144780"/>
              <a:ext cx="15308" cy="15240"/>
            </a:xfrm>
            <a:custGeom>
              <a:avLst/>
              <a:gdLst/>
              <a:ahLst/>
              <a:cxnLst/>
              <a:rect l="l" t="t" r="r" b="b"/>
              <a:pathLst>
                <a:path w="15308" h="15240">
                  <a:moveTo>
                    <a:pt x="7654" y="0"/>
                  </a:moveTo>
                  <a:cubicBezTo>
                    <a:pt x="4924" y="-12"/>
                    <a:pt x="2395" y="1437"/>
                    <a:pt x="1026" y="3800"/>
                  </a:cubicBezTo>
                  <a:cubicBezTo>
                    <a:pt x="-342" y="6163"/>
                    <a:pt x="-342" y="9077"/>
                    <a:pt x="1026" y="11440"/>
                  </a:cubicBezTo>
                  <a:cubicBezTo>
                    <a:pt x="2395" y="13803"/>
                    <a:pt x="4924" y="15252"/>
                    <a:pt x="7654" y="15240"/>
                  </a:cubicBezTo>
                  <a:cubicBezTo>
                    <a:pt x="10384" y="15252"/>
                    <a:pt x="12913" y="13803"/>
                    <a:pt x="14281" y="11440"/>
                  </a:cubicBezTo>
                  <a:cubicBezTo>
                    <a:pt x="15650" y="9077"/>
                    <a:pt x="15650" y="6163"/>
                    <a:pt x="14281" y="3800"/>
                  </a:cubicBezTo>
                  <a:cubicBezTo>
                    <a:pt x="12913" y="1437"/>
                    <a:pt x="10384" y="-12"/>
                    <a:pt x="7654" y="0"/>
                  </a:cubicBezTo>
                  <a:close/>
                </a:path>
              </a:pathLst>
            </a:custGeom>
            <a:solidFill>
              <a:srgbClr val="01010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4716780" y="534670"/>
              <a:ext cx="16622" cy="278130"/>
            </a:xfrm>
            <a:custGeom>
              <a:avLst/>
              <a:gdLst/>
              <a:ahLst/>
              <a:cxnLst/>
              <a:rect l="l" t="t" r="r" b="b"/>
              <a:pathLst>
                <a:path w="16622" h="27813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42424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4716780" y="861060"/>
              <a:ext cx="16622" cy="278130"/>
            </a:xfrm>
            <a:custGeom>
              <a:avLst/>
              <a:gdLst/>
              <a:ahLst/>
              <a:cxnLst/>
              <a:rect l="l" t="t" r="r" b="b"/>
              <a:pathLst>
                <a:path w="16622" h="27813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42424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4064000" y="-113"/>
              <a:ext cx="320040" cy="16623"/>
            </a:xfrm>
            <a:custGeom>
              <a:avLst/>
              <a:gdLst/>
              <a:ahLst/>
              <a:cxnLst/>
              <a:rect l="l" t="t" r="r" b="b"/>
              <a:pathLst>
                <a:path w="320040" h="16623">
                  <a:moveTo>
                    <a:pt x="0" y="16623"/>
                  </a:moveTo>
                  <a:lnTo>
                    <a:pt x="320040" y="16623"/>
                  </a:lnTo>
                  <a:cubicBezTo>
                    <a:pt x="320040" y="-2427"/>
                    <a:pt x="304800" y="113"/>
                    <a:pt x="285750" y="113"/>
                  </a:cubicBezTo>
                  <a:lnTo>
                    <a:pt x="34290" y="113"/>
                  </a:lnTo>
                  <a:cubicBezTo>
                    <a:pt x="15240" y="113"/>
                    <a:pt x="0" y="-2427"/>
                    <a:pt x="0" y="16623"/>
                  </a:cubicBezTo>
                  <a:close/>
                </a:path>
              </a:pathLst>
            </a:custGeom>
            <a:solidFill>
              <a:srgbClr val="42424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>
            <a:grpSpLocks noChangeAspect="1"/>
          </p:cNvGrpSpPr>
          <p:nvPr/>
        </p:nvGrpSpPr>
        <p:grpSpPr>
          <a:xfrm rot="-1812462">
            <a:off x="-1408682" y="808882"/>
            <a:ext cx="2613676" cy="5171608"/>
            <a:chOff x="0" y="0"/>
            <a:chExt cx="2620010" cy="5184140"/>
          </a:xfrm>
        </p:grpSpPr>
        <p:sp>
          <p:nvSpPr>
            <p:cNvPr id="35" name="Freeform 35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185420" y="156210"/>
              <a:ext cx="2250453" cy="4876800"/>
            </a:xfrm>
            <a:custGeom>
              <a:avLst/>
              <a:gdLst/>
              <a:ahLst/>
              <a:cxnLst/>
              <a:rect l="l" t="t" r="r" b="b"/>
              <a:pathLst>
                <a:path w="2250453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6"/>
              <a:stretch>
                <a:fillRect l="-136839" r="-878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1579738" y="187960"/>
              <a:ext cx="63785" cy="63501"/>
            </a:xfrm>
            <a:custGeom>
              <a:avLst/>
              <a:gdLst/>
              <a:ahLst/>
              <a:cxnLst/>
              <a:rect l="l" t="t" r="r" b="b"/>
              <a:pathLst>
                <a:path w="63785" h="63501">
                  <a:moveTo>
                    <a:pt x="31892" y="0"/>
                  </a:moveTo>
                  <a:cubicBezTo>
                    <a:pt x="20515" y="-51"/>
                    <a:pt x="9980" y="5989"/>
                    <a:pt x="4277" y="15834"/>
                  </a:cubicBezTo>
                  <a:cubicBezTo>
                    <a:pt x="-1426" y="25678"/>
                    <a:pt x="-1426" y="37822"/>
                    <a:pt x="4277" y="47666"/>
                  </a:cubicBezTo>
                  <a:cubicBezTo>
                    <a:pt x="9980" y="57511"/>
                    <a:pt x="20515" y="63551"/>
                    <a:pt x="31892" y="63500"/>
                  </a:cubicBezTo>
                  <a:cubicBezTo>
                    <a:pt x="43269" y="63551"/>
                    <a:pt x="53804" y="57511"/>
                    <a:pt x="59507" y="47666"/>
                  </a:cubicBezTo>
                  <a:cubicBezTo>
                    <a:pt x="65210" y="37822"/>
                    <a:pt x="65210" y="25678"/>
                    <a:pt x="59507" y="15834"/>
                  </a:cubicBezTo>
                  <a:cubicBezTo>
                    <a:pt x="53804" y="5989"/>
                    <a:pt x="43269" y="-51"/>
                    <a:pt x="31892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>
            <a:grpSpLocks noChangeAspect="1"/>
          </p:cNvGrpSpPr>
          <p:nvPr/>
        </p:nvGrpSpPr>
        <p:grpSpPr>
          <a:xfrm rot="3582656">
            <a:off x="-1948392" y="5635814"/>
            <a:ext cx="5573185" cy="7722927"/>
            <a:chOff x="0" y="0"/>
            <a:chExt cx="4734560" cy="6560820"/>
          </a:xfrm>
        </p:grpSpPr>
        <p:sp>
          <p:nvSpPr>
            <p:cNvPr id="45" name="Freeform 45"/>
            <p:cNvSpPr/>
            <p:nvPr/>
          </p:nvSpPr>
          <p:spPr>
            <a:xfrm>
              <a:off x="36830" y="50800"/>
              <a:ext cx="4645660" cy="6473190"/>
            </a:xfrm>
            <a:custGeom>
              <a:avLst/>
              <a:gdLst/>
              <a:ahLst/>
              <a:cxnLst/>
              <a:rect l="l" t="t" r="r" b="b"/>
              <a:pathLst>
                <a:path w="4645660" h="6473190">
                  <a:moveTo>
                    <a:pt x="4368800" y="0"/>
                  </a:moveTo>
                  <a:lnTo>
                    <a:pt x="276860" y="0"/>
                  </a:lnTo>
                  <a:cubicBezTo>
                    <a:pt x="124460" y="0"/>
                    <a:pt x="0" y="123190"/>
                    <a:pt x="0" y="276860"/>
                  </a:cubicBezTo>
                  <a:lnTo>
                    <a:pt x="0" y="6196330"/>
                  </a:lnTo>
                  <a:cubicBezTo>
                    <a:pt x="0" y="6350000"/>
                    <a:pt x="124460" y="6473190"/>
                    <a:pt x="276860" y="6473190"/>
                  </a:cubicBezTo>
                  <a:lnTo>
                    <a:pt x="4368800" y="6473190"/>
                  </a:lnTo>
                  <a:cubicBezTo>
                    <a:pt x="4522470" y="6473190"/>
                    <a:pt x="4645660" y="6348730"/>
                    <a:pt x="4645660" y="6196330"/>
                  </a:cubicBezTo>
                  <a:lnTo>
                    <a:pt x="4645660" y="276860"/>
                  </a:lnTo>
                  <a:cubicBezTo>
                    <a:pt x="4645660" y="123190"/>
                    <a:pt x="4522470" y="0"/>
                    <a:pt x="4368800" y="0"/>
                  </a:cubicBezTo>
                  <a:close/>
                  <a:moveTo>
                    <a:pt x="4425950" y="6156960"/>
                  </a:moveTo>
                  <a:cubicBezTo>
                    <a:pt x="4425950" y="6212840"/>
                    <a:pt x="4380230" y="6258560"/>
                    <a:pt x="4324350" y="6258560"/>
                  </a:cubicBezTo>
                  <a:lnTo>
                    <a:pt x="321310" y="6258560"/>
                  </a:lnTo>
                  <a:cubicBezTo>
                    <a:pt x="265430" y="6258560"/>
                    <a:pt x="219710" y="6212840"/>
                    <a:pt x="219710" y="6156960"/>
                  </a:cubicBezTo>
                  <a:lnTo>
                    <a:pt x="219710" y="316230"/>
                  </a:lnTo>
                  <a:cubicBezTo>
                    <a:pt x="219710" y="260350"/>
                    <a:pt x="265430" y="214630"/>
                    <a:pt x="321310" y="214630"/>
                  </a:cubicBezTo>
                  <a:lnTo>
                    <a:pt x="4325620" y="214630"/>
                  </a:lnTo>
                  <a:cubicBezTo>
                    <a:pt x="4381500" y="214630"/>
                    <a:pt x="4427220" y="260350"/>
                    <a:pt x="4427220" y="316230"/>
                  </a:cubicBezTo>
                  <a:lnTo>
                    <a:pt x="4427220" y="615696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0" y="16511"/>
              <a:ext cx="4716780" cy="6544310"/>
            </a:xfrm>
            <a:custGeom>
              <a:avLst/>
              <a:gdLst/>
              <a:ahLst/>
              <a:cxnLst/>
              <a:rect l="l" t="t" r="r" b="b"/>
              <a:pathLst>
                <a:path w="4716780" h="6544310">
                  <a:moveTo>
                    <a:pt x="4395470" y="36829"/>
                  </a:moveTo>
                  <a:cubicBezTo>
                    <a:pt x="4552950" y="36829"/>
                    <a:pt x="4681220" y="165099"/>
                    <a:pt x="4681220" y="322579"/>
                  </a:cubicBezTo>
                  <a:lnTo>
                    <a:pt x="4681220" y="6222999"/>
                  </a:lnTo>
                  <a:cubicBezTo>
                    <a:pt x="4681220" y="6380479"/>
                    <a:pt x="4552950" y="6508750"/>
                    <a:pt x="4395470" y="6508750"/>
                  </a:cubicBezTo>
                  <a:lnTo>
                    <a:pt x="321310" y="6508750"/>
                  </a:lnTo>
                  <a:cubicBezTo>
                    <a:pt x="163830" y="6508750"/>
                    <a:pt x="35560" y="6380480"/>
                    <a:pt x="35560" y="6223000"/>
                  </a:cubicBezTo>
                  <a:lnTo>
                    <a:pt x="35560" y="322580"/>
                  </a:lnTo>
                  <a:cubicBezTo>
                    <a:pt x="35560" y="165100"/>
                    <a:pt x="163830" y="36830"/>
                    <a:pt x="321310" y="36830"/>
                  </a:cubicBezTo>
                  <a:lnTo>
                    <a:pt x="4395470" y="36830"/>
                  </a:lnTo>
                  <a:moveTo>
                    <a:pt x="4395470" y="0"/>
                  </a:moveTo>
                  <a:lnTo>
                    <a:pt x="321310" y="0"/>
                  </a:lnTo>
                  <a:cubicBezTo>
                    <a:pt x="143510" y="0"/>
                    <a:pt x="0" y="144780"/>
                    <a:pt x="0" y="322580"/>
                  </a:cubicBezTo>
                  <a:lnTo>
                    <a:pt x="0" y="6223000"/>
                  </a:lnTo>
                  <a:cubicBezTo>
                    <a:pt x="0" y="6400800"/>
                    <a:pt x="143510" y="6544309"/>
                    <a:pt x="321310" y="6544309"/>
                  </a:cubicBezTo>
                  <a:lnTo>
                    <a:pt x="4395470" y="6544309"/>
                  </a:lnTo>
                  <a:cubicBezTo>
                    <a:pt x="4573270" y="6544309"/>
                    <a:pt x="4716780" y="6400800"/>
                    <a:pt x="4716780" y="6223000"/>
                  </a:cubicBezTo>
                  <a:lnTo>
                    <a:pt x="4716780" y="322580"/>
                  </a:lnTo>
                  <a:cubicBezTo>
                    <a:pt x="4716780" y="144780"/>
                    <a:pt x="4573270" y="0"/>
                    <a:pt x="4395470" y="0"/>
                  </a:cubicBezTo>
                  <a:close/>
                </a:path>
              </a:pathLst>
            </a:custGeom>
            <a:solidFill>
              <a:srgbClr val="5656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256540" y="265430"/>
              <a:ext cx="4207510" cy="6043930"/>
            </a:xfrm>
            <a:custGeom>
              <a:avLst/>
              <a:gdLst/>
              <a:ahLst/>
              <a:cxnLst/>
              <a:rect l="l" t="t" r="r" b="b"/>
              <a:pathLst>
                <a:path w="4207510" h="6043930">
                  <a:moveTo>
                    <a:pt x="4206240" y="5942330"/>
                  </a:moveTo>
                  <a:cubicBezTo>
                    <a:pt x="4206240" y="5998210"/>
                    <a:pt x="4160520" y="6043930"/>
                    <a:pt x="4104640" y="6043930"/>
                  </a:cubicBezTo>
                  <a:lnTo>
                    <a:pt x="101600" y="6043930"/>
                  </a:lnTo>
                  <a:cubicBezTo>
                    <a:pt x="45720" y="6043930"/>
                    <a:pt x="0" y="5998210"/>
                    <a:pt x="0" y="5942330"/>
                  </a:cubicBezTo>
                  <a:lnTo>
                    <a:pt x="0" y="101600"/>
                  </a:lnTo>
                  <a:cubicBezTo>
                    <a:pt x="0" y="45720"/>
                    <a:pt x="45720" y="0"/>
                    <a:pt x="101600" y="0"/>
                  </a:cubicBezTo>
                  <a:lnTo>
                    <a:pt x="4105910" y="0"/>
                  </a:lnTo>
                  <a:cubicBezTo>
                    <a:pt x="4161790" y="0"/>
                    <a:pt x="4207510" y="45720"/>
                    <a:pt x="4207510" y="101600"/>
                  </a:cubicBezTo>
                  <a:lnTo>
                    <a:pt x="4207510" y="5942330"/>
                  </a:lnTo>
                  <a:close/>
                </a:path>
              </a:pathLst>
            </a:custGeom>
            <a:blipFill>
              <a:blip r:embed="rId7"/>
              <a:stretch>
                <a:fillRect l="-57600" r="-576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1953089" y="120650"/>
              <a:ext cx="76541" cy="76201"/>
            </a:xfrm>
            <a:custGeom>
              <a:avLst/>
              <a:gdLst/>
              <a:ahLst/>
              <a:cxnLst/>
              <a:rect l="l" t="t" r="r" b="b"/>
              <a:pathLst>
                <a:path w="76541" h="76201">
                  <a:moveTo>
                    <a:pt x="38271" y="0"/>
                  </a:moveTo>
                  <a:cubicBezTo>
                    <a:pt x="24619" y="-61"/>
                    <a:pt x="11977" y="7187"/>
                    <a:pt x="5133" y="19001"/>
                  </a:cubicBezTo>
                  <a:cubicBezTo>
                    <a:pt x="-1711" y="30814"/>
                    <a:pt x="-1711" y="45386"/>
                    <a:pt x="5133" y="57199"/>
                  </a:cubicBezTo>
                  <a:cubicBezTo>
                    <a:pt x="11977" y="69013"/>
                    <a:pt x="24619" y="76261"/>
                    <a:pt x="38271" y="76200"/>
                  </a:cubicBezTo>
                  <a:cubicBezTo>
                    <a:pt x="51923" y="76261"/>
                    <a:pt x="64565" y="69013"/>
                    <a:pt x="71409" y="57199"/>
                  </a:cubicBezTo>
                  <a:cubicBezTo>
                    <a:pt x="78253" y="45386"/>
                    <a:pt x="78253" y="30814"/>
                    <a:pt x="71409" y="19001"/>
                  </a:cubicBezTo>
                  <a:cubicBezTo>
                    <a:pt x="64565" y="7187"/>
                    <a:pt x="51923" y="-61"/>
                    <a:pt x="38271" y="0"/>
                  </a:cubicBez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2121925" y="104139"/>
              <a:ext cx="109709" cy="109221"/>
            </a:xfrm>
            <a:custGeom>
              <a:avLst/>
              <a:gdLst/>
              <a:ahLst/>
              <a:cxnLst/>
              <a:rect l="l" t="t" r="r" b="b"/>
              <a:pathLst>
                <a:path w="109709" h="109221">
                  <a:moveTo>
                    <a:pt x="54855" y="1"/>
                  </a:moveTo>
                  <a:cubicBezTo>
                    <a:pt x="35287" y="-87"/>
                    <a:pt x="17167" y="10303"/>
                    <a:pt x="7357" y="27235"/>
                  </a:cubicBezTo>
                  <a:cubicBezTo>
                    <a:pt x="-2452" y="44168"/>
                    <a:pt x="-2452" y="65054"/>
                    <a:pt x="7357" y="81987"/>
                  </a:cubicBezTo>
                  <a:cubicBezTo>
                    <a:pt x="17167" y="98919"/>
                    <a:pt x="35287" y="109309"/>
                    <a:pt x="54855" y="109221"/>
                  </a:cubicBezTo>
                  <a:cubicBezTo>
                    <a:pt x="74423" y="109309"/>
                    <a:pt x="92543" y="98919"/>
                    <a:pt x="102352" y="81987"/>
                  </a:cubicBezTo>
                  <a:cubicBezTo>
                    <a:pt x="112162" y="65054"/>
                    <a:pt x="112162" y="44168"/>
                    <a:pt x="102352" y="27235"/>
                  </a:cubicBezTo>
                  <a:cubicBezTo>
                    <a:pt x="92543" y="10303"/>
                    <a:pt x="74423" y="-87"/>
                    <a:pt x="54855" y="1"/>
                  </a:cubicBez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50"/>
            <p:cNvSpPr/>
            <p:nvPr/>
          </p:nvSpPr>
          <p:spPr>
            <a:xfrm>
              <a:off x="2330313" y="128270"/>
              <a:ext cx="61233" cy="60961"/>
            </a:xfrm>
            <a:custGeom>
              <a:avLst/>
              <a:gdLst/>
              <a:ahLst/>
              <a:cxnLst/>
              <a:rect l="l" t="t" r="r" b="b"/>
              <a:pathLst>
                <a:path w="61233" h="60961">
                  <a:moveTo>
                    <a:pt x="30617" y="0"/>
                  </a:moveTo>
                  <a:cubicBezTo>
                    <a:pt x="19695" y="-49"/>
                    <a:pt x="9582" y="5750"/>
                    <a:pt x="4107" y="15201"/>
                  </a:cubicBezTo>
                  <a:cubicBezTo>
                    <a:pt x="-1369" y="24651"/>
                    <a:pt x="-1369" y="36309"/>
                    <a:pt x="4107" y="45759"/>
                  </a:cubicBezTo>
                  <a:cubicBezTo>
                    <a:pt x="9582" y="55210"/>
                    <a:pt x="19695" y="61009"/>
                    <a:pt x="30617" y="60960"/>
                  </a:cubicBezTo>
                  <a:cubicBezTo>
                    <a:pt x="41539" y="61009"/>
                    <a:pt x="51652" y="55210"/>
                    <a:pt x="57127" y="45759"/>
                  </a:cubicBezTo>
                  <a:cubicBezTo>
                    <a:pt x="62602" y="36309"/>
                    <a:pt x="62602" y="24651"/>
                    <a:pt x="57127" y="15201"/>
                  </a:cubicBezTo>
                  <a:cubicBezTo>
                    <a:pt x="51652" y="5750"/>
                    <a:pt x="41539" y="-49"/>
                    <a:pt x="30617" y="0"/>
                  </a:cubicBez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2346897" y="144780"/>
              <a:ext cx="28065" cy="27940"/>
            </a:xfrm>
            <a:custGeom>
              <a:avLst/>
              <a:gdLst/>
              <a:ahLst/>
              <a:cxnLst/>
              <a:rect l="l" t="t" r="r" b="b"/>
              <a:pathLst>
                <a:path w="28065" h="27940">
                  <a:moveTo>
                    <a:pt x="14033" y="0"/>
                  </a:moveTo>
                  <a:cubicBezTo>
                    <a:pt x="9027" y="-22"/>
                    <a:pt x="4392" y="2635"/>
                    <a:pt x="1882" y="6967"/>
                  </a:cubicBezTo>
                  <a:cubicBezTo>
                    <a:pt x="-627" y="11298"/>
                    <a:pt x="-627" y="16642"/>
                    <a:pt x="1882" y="20973"/>
                  </a:cubicBezTo>
                  <a:cubicBezTo>
                    <a:pt x="4392" y="25305"/>
                    <a:pt x="9027" y="27962"/>
                    <a:pt x="14033" y="27940"/>
                  </a:cubicBezTo>
                  <a:cubicBezTo>
                    <a:pt x="19039" y="27962"/>
                    <a:pt x="23674" y="25305"/>
                    <a:pt x="26184" y="20973"/>
                  </a:cubicBezTo>
                  <a:cubicBezTo>
                    <a:pt x="28693" y="16642"/>
                    <a:pt x="28693" y="11298"/>
                    <a:pt x="26184" y="6967"/>
                  </a:cubicBezTo>
                  <a:cubicBezTo>
                    <a:pt x="23674" y="2635"/>
                    <a:pt x="19039" y="-22"/>
                    <a:pt x="14033" y="0"/>
                  </a:cubicBez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2344386" y="144780"/>
              <a:ext cx="15308" cy="15240"/>
            </a:xfrm>
            <a:custGeom>
              <a:avLst/>
              <a:gdLst/>
              <a:ahLst/>
              <a:cxnLst/>
              <a:rect l="l" t="t" r="r" b="b"/>
              <a:pathLst>
                <a:path w="15308" h="15240">
                  <a:moveTo>
                    <a:pt x="7654" y="0"/>
                  </a:moveTo>
                  <a:cubicBezTo>
                    <a:pt x="4924" y="-12"/>
                    <a:pt x="2395" y="1437"/>
                    <a:pt x="1026" y="3800"/>
                  </a:cubicBezTo>
                  <a:cubicBezTo>
                    <a:pt x="-342" y="6163"/>
                    <a:pt x="-342" y="9077"/>
                    <a:pt x="1026" y="11440"/>
                  </a:cubicBezTo>
                  <a:cubicBezTo>
                    <a:pt x="2395" y="13803"/>
                    <a:pt x="4924" y="15252"/>
                    <a:pt x="7654" y="15240"/>
                  </a:cubicBezTo>
                  <a:cubicBezTo>
                    <a:pt x="10384" y="15252"/>
                    <a:pt x="12913" y="13803"/>
                    <a:pt x="14281" y="11440"/>
                  </a:cubicBezTo>
                  <a:cubicBezTo>
                    <a:pt x="15650" y="9077"/>
                    <a:pt x="15650" y="6163"/>
                    <a:pt x="14281" y="3800"/>
                  </a:cubicBezTo>
                  <a:cubicBezTo>
                    <a:pt x="12913" y="1437"/>
                    <a:pt x="10384" y="-12"/>
                    <a:pt x="7654" y="0"/>
                  </a:cubicBezTo>
                  <a:close/>
                </a:path>
              </a:pathLst>
            </a:custGeom>
            <a:solidFill>
              <a:srgbClr val="01010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4716780" y="534670"/>
              <a:ext cx="16622" cy="278130"/>
            </a:xfrm>
            <a:custGeom>
              <a:avLst/>
              <a:gdLst/>
              <a:ahLst/>
              <a:cxnLst/>
              <a:rect l="l" t="t" r="r" b="b"/>
              <a:pathLst>
                <a:path w="16622" h="27813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42424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4716780" y="861060"/>
              <a:ext cx="16622" cy="278130"/>
            </a:xfrm>
            <a:custGeom>
              <a:avLst/>
              <a:gdLst/>
              <a:ahLst/>
              <a:cxnLst/>
              <a:rect l="l" t="t" r="r" b="b"/>
              <a:pathLst>
                <a:path w="16622" h="27813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42424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4064000" y="-113"/>
              <a:ext cx="320040" cy="16623"/>
            </a:xfrm>
            <a:custGeom>
              <a:avLst/>
              <a:gdLst/>
              <a:ahLst/>
              <a:cxnLst/>
              <a:rect l="l" t="t" r="r" b="b"/>
              <a:pathLst>
                <a:path w="320040" h="16623">
                  <a:moveTo>
                    <a:pt x="0" y="16623"/>
                  </a:moveTo>
                  <a:lnTo>
                    <a:pt x="320040" y="16623"/>
                  </a:lnTo>
                  <a:cubicBezTo>
                    <a:pt x="320040" y="-2427"/>
                    <a:pt x="304800" y="113"/>
                    <a:pt x="285750" y="113"/>
                  </a:cubicBezTo>
                  <a:lnTo>
                    <a:pt x="34290" y="113"/>
                  </a:lnTo>
                  <a:cubicBezTo>
                    <a:pt x="15240" y="113"/>
                    <a:pt x="0" y="-2427"/>
                    <a:pt x="0" y="16623"/>
                  </a:cubicBezTo>
                  <a:close/>
                </a:path>
              </a:pathLst>
            </a:custGeom>
            <a:solidFill>
              <a:srgbClr val="42424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" name="Freeform 56"/>
          <p:cNvSpPr/>
          <p:nvPr/>
        </p:nvSpPr>
        <p:spPr>
          <a:xfrm>
            <a:off x="1419725" y="-171450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0"/>
                </a:moveTo>
                <a:lnTo>
                  <a:pt x="2743200" y="0"/>
                </a:lnTo>
                <a:lnTo>
                  <a:pt x="2743200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TextBox 57"/>
          <p:cNvSpPr txBox="1"/>
          <p:nvPr/>
        </p:nvSpPr>
        <p:spPr>
          <a:xfrm>
            <a:off x="4033080" y="2861778"/>
            <a:ext cx="10221841" cy="3920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9"/>
              </a:lnSpc>
            </a:pPr>
            <a:r>
              <a:rPr lang="en-US" sz="4999" b="1">
                <a:solidFill>
                  <a:srgbClr val="FCDB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April Smith, MS, NBC-HWC</a:t>
            </a:r>
          </a:p>
          <a:p>
            <a:pPr algn="ctr">
              <a:lnSpc>
                <a:spcPts val="4959"/>
              </a:lnSpc>
            </a:pPr>
            <a:r>
              <a:rPr lang="en-US" sz="399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SAC Women’s Ministries Director</a:t>
            </a:r>
          </a:p>
          <a:p>
            <a:pPr algn="ctr">
              <a:lnSpc>
                <a:spcPts val="4959"/>
              </a:lnSpc>
            </a:pPr>
            <a:r>
              <a:rPr lang="en-US" sz="399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Wellness Strategist &amp; Coach</a:t>
            </a:r>
          </a:p>
          <a:p>
            <a:pPr algn="ctr">
              <a:lnSpc>
                <a:spcPts val="4959"/>
              </a:lnSpc>
            </a:pPr>
            <a:r>
              <a:rPr lang="en-US" sz="399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asmith@sacsda.org</a:t>
            </a:r>
          </a:p>
          <a:p>
            <a:pPr algn="ctr">
              <a:lnSpc>
                <a:spcPts val="4959"/>
              </a:lnSpc>
            </a:pPr>
            <a:r>
              <a:rPr lang="en-US" sz="399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336-830-4343</a:t>
            </a:r>
          </a:p>
          <a:p>
            <a:pPr algn="ctr">
              <a:lnSpc>
                <a:spcPts val="4959"/>
              </a:lnSpc>
            </a:pPr>
            <a:endParaRPr lang="en-US" sz="3999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58" name="Freeform 58"/>
          <p:cNvSpPr/>
          <p:nvPr/>
        </p:nvSpPr>
        <p:spPr>
          <a:xfrm>
            <a:off x="6028933" y="6481451"/>
            <a:ext cx="766785" cy="766785"/>
          </a:xfrm>
          <a:custGeom>
            <a:avLst/>
            <a:gdLst/>
            <a:ahLst/>
            <a:cxnLst/>
            <a:rect l="l" t="t" r="r" b="b"/>
            <a:pathLst>
              <a:path w="766785" h="766785">
                <a:moveTo>
                  <a:pt x="0" y="0"/>
                </a:moveTo>
                <a:lnTo>
                  <a:pt x="766785" y="0"/>
                </a:lnTo>
                <a:lnTo>
                  <a:pt x="766785" y="766785"/>
                </a:lnTo>
                <a:lnTo>
                  <a:pt x="0" y="7667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9" name="Freeform 59"/>
          <p:cNvSpPr/>
          <p:nvPr/>
        </p:nvSpPr>
        <p:spPr>
          <a:xfrm>
            <a:off x="6976693" y="6481451"/>
            <a:ext cx="731675" cy="731675"/>
          </a:xfrm>
          <a:custGeom>
            <a:avLst/>
            <a:gdLst/>
            <a:ahLst/>
            <a:cxnLst/>
            <a:rect l="l" t="t" r="r" b="b"/>
            <a:pathLst>
              <a:path w="731675" h="731675">
                <a:moveTo>
                  <a:pt x="0" y="0"/>
                </a:moveTo>
                <a:lnTo>
                  <a:pt x="731676" y="0"/>
                </a:lnTo>
                <a:lnTo>
                  <a:pt x="731676" y="731676"/>
                </a:lnTo>
                <a:lnTo>
                  <a:pt x="0" y="73167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0" name="Freeform 60"/>
          <p:cNvSpPr/>
          <p:nvPr/>
        </p:nvSpPr>
        <p:spPr>
          <a:xfrm>
            <a:off x="7858176" y="7426867"/>
            <a:ext cx="2571648" cy="2571648"/>
          </a:xfrm>
          <a:custGeom>
            <a:avLst/>
            <a:gdLst/>
            <a:ahLst/>
            <a:cxnLst/>
            <a:rect l="l" t="t" r="r" b="b"/>
            <a:pathLst>
              <a:path w="2571648" h="2571648">
                <a:moveTo>
                  <a:pt x="0" y="0"/>
                </a:moveTo>
                <a:lnTo>
                  <a:pt x="2571648" y="0"/>
                </a:lnTo>
                <a:lnTo>
                  <a:pt x="2571648" y="2571648"/>
                </a:lnTo>
                <a:lnTo>
                  <a:pt x="0" y="257164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1" name="TextBox 61"/>
          <p:cNvSpPr txBox="1"/>
          <p:nvPr/>
        </p:nvSpPr>
        <p:spPr>
          <a:xfrm>
            <a:off x="4426228" y="1124285"/>
            <a:ext cx="9435545" cy="1482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998">
                <a:solidFill>
                  <a:srgbClr val="FFFFFF"/>
                </a:solidFill>
                <a:latin typeface="Batangas"/>
                <a:ea typeface="Batangas"/>
                <a:cs typeface="Batangas"/>
                <a:sym typeface="Batangas"/>
              </a:rPr>
              <a:t>QUESTIONS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7653590" y="6519431"/>
            <a:ext cx="6066636" cy="645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  <a:spcBef>
                <a:spcPct val="0"/>
              </a:spcBef>
            </a:pPr>
            <a:r>
              <a:rPr lang="en-US" sz="3952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@AprilSmithWellness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1723</Words>
  <Application>Microsoft Office PowerPoint</Application>
  <PresentationFormat>Custom</PresentationFormat>
  <Paragraphs>248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Public Sans Bold</vt:lpstr>
      <vt:lpstr>Aileron Bold</vt:lpstr>
      <vt:lpstr>Arimo Italics</vt:lpstr>
      <vt:lpstr>Batangas</vt:lpstr>
      <vt:lpstr>Aileron Ultra-Bold</vt:lpstr>
      <vt:lpstr>Public Sans</vt:lpstr>
      <vt:lpstr>Arimo Bold</vt:lpstr>
      <vt:lpstr>Aileron</vt:lpstr>
      <vt:lpstr>Calibri</vt:lpstr>
      <vt:lpstr>Arial</vt:lpstr>
      <vt:lpstr>Arimo Bold Italics</vt:lpstr>
      <vt:lpstr>Arimo</vt:lpstr>
      <vt:lpstr>Lazord Sans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Copy of Copy of Copy of Organic Mentorinig</dc:title>
  <cp:lastModifiedBy>April Smith</cp:lastModifiedBy>
  <cp:revision>4</cp:revision>
  <cp:lastPrinted>2026-01-08T22:29:49Z</cp:lastPrinted>
  <dcterms:created xsi:type="dcterms:W3CDTF">2006-08-16T00:00:00Z</dcterms:created>
  <dcterms:modified xsi:type="dcterms:W3CDTF">2026-01-09T03:26:26Z</dcterms:modified>
  <dc:identifier>DAG93pyEz2M</dc:identifier>
</cp:coreProperties>
</file>